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72" r:id="rId3"/>
    <p:sldId id="273" r:id="rId4"/>
    <p:sldId id="274" r:id="rId5"/>
    <p:sldId id="275" r:id="rId6"/>
    <p:sldId id="276" r:id="rId7"/>
    <p:sldId id="277" r:id="rId8"/>
    <p:sldId id="278" r:id="rId9"/>
    <p:sldId id="270" r:id="rId10"/>
    <p:sldId id="271" r:id="rId11"/>
    <p:sldId id="280" r:id="rId12"/>
    <p:sldId id="279" r:id="rId13"/>
    <p:sldId id="281" r:id="rId14"/>
    <p:sldId id="285" r:id="rId15"/>
    <p:sldId id="284" r:id="rId16"/>
    <p:sldId id="268" r:id="rId17"/>
  </p:sldIdLst>
  <p:sldSz cx="6858000" cy="96837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23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84818"/>
            <a:ext cx="5829300" cy="337138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086211"/>
            <a:ext cx="5143500" cy="233799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A70DBE-87E3-47AD-9F8A-CB49BA292E57}"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52011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70DBE-87E3-47AD-9F8A-CB49BA292E57}"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54892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15570"/>
            <a:ext cx="1478756" cy="820653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15570"/>
            <a:ext cx="4350544" cy="82065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70DBE-87E3-47AD-9F8A-CB49BA292E57}"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123516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70DBE-87E3-47AD-9F8A-CB49BA292E57}"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69071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14216"/>
            <a:ext cx="5915025" cy="402817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480494"/>
            <a:ext cx="5915025" cy="211832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A70DBE-87E3-47AD-9F8A-CB49BA292E57}"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363623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577850"/>
            <a:ext cx="2914650" cy="614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577850"/>
            <a:ext cx="2914650" cy="614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70DBE-87E3-47AD-9F8A-CB49BA292E57}"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66658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15572"/>
            <a:ext cx="5915025" cy="18717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373865"/>
            <a:ext cx="2901255" cy="116339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537259"/>
            <a:ext cx="2901255" cy="520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373865"/>
            <a:ext cx="2915543" cy="116339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537259"/>
            <a:ext cx="2915543" cy="520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A70DBE-87E3-47AD-9F8A-CB49BA292E57}" type="datetimeFigureOut">
              <a:rPr lang="en-GB" smtClean="0"/>
              <a:t>01/11/2023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367146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A70DBE-87E3-47AD-9F8A-CB49BA292E57}" type="datetimeFigureOut">
              <a:rPr lang="en-GB" smtClean="0"/>
              <a:t>01/11/2023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45654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70DBE-87E3-47AD-9F8A-CB49BA292E57}" type="datetimeFigureOut">
              <a:rPr lang="en-GB" smtClean="0"/>
              <a:t>01/11/2023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87097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5583"/>
            <a:ext cx="2211884" cy="2259542"/>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94283"/>
            <a:ext cx="3471863" cy="68817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05125"/>
            <a:ext cx="2211884" cy="538210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3A70DBE-87E3-47AD-9F8A-CB49BA292E57}"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35274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5583"/>
            <a:ext cx="2211884" cy="2259542"/>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94283"/>
            <a:ext cx="3471863" cy="688173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05125"/>
            <a:ext cx="2211884" cy="538210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3A70DBE-87E3-47AD-9F8A-CB49BA292E57}"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43041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15572"/>
            <a:ext cx="5915025" cy="18717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577850"/>
            <a:ext cx="5915025" cy="6144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975404"/>
            <a:ext cx="1543050" cy="515570"/>
          </a:xfrm>
          <a:prstGeom prst="rect">
            <a:avLst/>
          </a:prstGeom>
        </p:spPr>
        <p:txBody>
          <a:bodyPr vert="horz" lIns="91440" tIns="45720" rIns="91440" bIns="45720" rtlCol="0" anchor="ctr"/>
          <a:lstStyle>
            <a:lvl1pPr algn="l">
              <a:defRPr sz="900">
                <a:solidFill>
                  <a:schemeClr val="tx1">
                    <a:tint val="75000"/>
                  </a:schemeClr>
                </a:solidFill>
              </a:defRPr>
            </a:lvl1pPr>
          </a:lstStyle>
          <a:p>
            <a:fld id="{B3A70DBE-87E3-47AD-9F8A-CB49BA292E57}" type="datetimeFigureOut">
              <a:rPr lang="en-GB" smtClean="0"/>
              <a:t>01/11/2023</a:t>
            </a:fld>
            <a:endParaRPr lang="en-GB"/>
          </a:p>
        </p:txBody>
      </p:sp>
      <p:sp>
        <p:nvSpPr>
          <p:cNvPr id="5" name="Footer Placeholder 4"/>
          <p:cNvSpPr>
            <a:spLocks noGrp="1"/>
          </p:cNvSpPr>
          <p:nvPr>
            <p:ph type="ftr" sz="quarter" idx="3"/>
          </p:nvPr>
        </p:nvSpPr>
        <p:spPr>
          <a:xfrm>
            <a:off x="2271713" y="8975404"/>
            <a:ext cx="2314575" cy="51557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975404"/>
            <a:ext cx="1543050" cy="515570"/>
          </a:xfrm>
          <a:prstGeom prst="rect">
            <a:avLst/>
          </a:prstGeom>
        </p:spPr>
        <p:txBody>
          <a:bodyPr vert="horz" lIns="91440" tIns="45720" rIns="91440" bIns="45720" rtlCol="0" anchor="ctr"/>
          <a:lstStyle>
            <a:lvl1pPr algn="r">
              <a:defRPr sz="900">
                <a:solidFill>
                  <a:schemeClr val="tx1">
                    <a:tint val="75000"/>
                  </a:schemeClr>
                </a:solidFill>
              </a:defRPr>
            </a:lvl1pPr>
          </a:lstStyle>
          <a:p>
            <a:fld id="{30F89E47-525F-4C7A-AFAB-566A5CB122D0}" type="slidenum">
              <a:rPr lang="en-GB" smtClean="0"/>
              <a:t>‹#›</a:t>
            </a:fld>
            <a:endParaRPr lang="en-GB"/>
          </a:p>
        </p:txBody>
      </p:sp>
    </p:spTree>
    <p:extLst>
      <p:ext uri="{BB962C8B-B14F-4D97-AF65-F5344CB8AC3E}">
        <p14:creationId xmlns:p14="http://schemas.microsoft.com/office/powerpoint/2010/main" val="7929050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gbooth@gateway.ac.uk"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ateway.ac.uk/"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ver of a college&#10;&#10;Description automatically generated">
            <a:extLst>
              <a:ext uri="{FF2B5EF4-FFF2-40B4-BE49-F238E27FC236}">
                <a16:creationId xmlns:a16="http://schemas.microsoft.com/office/drawing/2014/main" id="{A15A3C1D-40FB-B66D-8317-9082D31E678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6009" y="0"/>
            <a:ext cx="6845981" cy="9683750"/>
          </a:xfrm>
          <a:prstGeom prst="rect">
            <a:avLst/>
          </a:prstGeom>
        </p:spPr>
      </p:pic>
    </p:spTree>
    <p:extLst>
      <p:ext uri="{BB962C8B-B14F-4D97-AF65-F5344CB8AC3E}">
        <p14:creationId xmlns:p14="http://schemas.microsoft.com/office/powerpoint/2010/main" val="2401885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ocument&#10;&#10;Description automatically generated">
            <a:extLst>
              <a:ext uri="{FF2B5EF4-FFF2-40B4-BE49-F238E27FC236}">
                <a16:creationId xmlns:a16="http://schemas.microsoft.com/office/drawing/2014/main" id="{FDB766CD-7341-2B32-34AA-D0000E44575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37625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D7801949-3A2F-0A78-D687-10691306CCD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
        <p:nvSpPr>
          <p:cNvPr id="5" name="TextBox 4">
            <a:extLst>
              <a:ext uri="{FF2B5EF4-FFF2-40B4-BE49-F238E27FC236}">
                <a16:creationId xmlns:a16="http://schemas.microsoft.com/office/drawing/2014/main" id="{9AE17075-1D3D-8DED-AB78-79603456D048}"/>
              </a:ext>
            </a:extLst>
          </p:cNvPr>
          <p:cNvSpPr txBox="1"/>
          <p:nvPr/>
        </p:nvSpPr>
        <p:spPr>
          <a:xfrm>
            <a:off x="3529413" y="6400800"/>
            <a:ext cx="2204815" cy="246221"/>
          </a:xfrm>
          <a:prstGeom prst="rect">
            <a:avLst/>
          </a:prstGeom>
          <a:solidFill>
            <a:schemeClr val="bg1"/>
          </a:solidFill>
        </p:spPr>
        <p:txBody>
          <a:bodyPr wrap="square" rtlCol="0">
            <a:spAutoFit/>
          </a:bodyPr>
          <a:lstStyle/>
          <a:p>
            <a:r>
              <a:rPr lang="en-GB" sz="1000" dirty="0">
                <a:latin typeface="Century Gothic" panose="020B0502020202020204" pitchFamily="34" charset="0"/>
                <a:hlinkClick r:id="rId3"/>
              </a:rPr>
              <a:t>gbooth@gateway.ac.uk</a:t>
            </a:r>
            <a:endParaRPr lang="en-GB" sz="1000" dirty="0">
              <a:latin typeface="Century Gothic" panose="020B0502020202020204" pitchFamily="34" charset="0"/>
            </a:endParaRPr>
          </a:p>
        </p:txBody>
      </p:sp>
    </p:spTree>
    <p:extLst>
      <p:ext uri="{BB962C8B-B14F-4D97-AF65-F5344CB8AC3E}">
        <p14:creationId xmlns:p14="http://schemas.microsoft.com/office/powerpoint/2010/main" val="182290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198EF4B7-693A-3FC9-2B2C-796291D58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 y="0"/>
            <a:ext cx="6845981" cy="9683750"/>
          </a:xfrm>
          <a:prstGeom prst="rect">
            <a:avLst/>
          </a:prstGeom>
        </p:spPr>
      </p:pic>
      <p:pic>
        <p:nvPicPr>
          <p:cNvPr id="5" name="Picture 4" descr="A white paper with black text&#10;&#10;Description automatically generated">
            <a:extLst>
              <a:ext uri="{FF2B5EF4-FFF2-40B4-BE49-F238E27FC236}">
                <a16:creationId xmlns:a16="http://schemas.microsoft.com/office/drawing/2014/main" id="{FD5BBD2C-BDE6-9093-15F9-CA033E3B6FE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
        <p:nvSpPr>
          <p:cNvPr id="6" name="TextBox 5">
            <a:extLst>
              <a:ext uri="{FF2B5EF4-FFF2-40B4-BE49-F238E27FC236}">
                <a16:creationId xmlns:a16="http://schemas.microsoft.com/office/drawing/2014/main" id="{7CA0CD2A-91E8-5BF5-93FB-4929A613AF76}"/>
              </a:ext>
            </a:extLst>
          </p:cNvPr>
          <p:cNvSpPr txBox="1"/>
          <p:nvPr/>
        </p:nvSpPr>
        <p:spPr>
          <a:xfrm>
            <a:off x="451262" y="2554941"/>
            <a:ext cx="5676406" cy="4708981"/>
          </a:xfrm>
          <a:prstGeom prst="rect">
            <a:avLst/>
          </a:prstGeom>
          <a:noFill/>
        </p:spPr>
        <p:txBody>
          <a:bodyPr wrap="square" rtlCol="0">
            <a:spAutoFit/>
          </a:bodyPr>
          <a:lstStyle/>
          <a:p>
            <a:r>
              <a:rPr lang="en-GB" sz="1200" dirty="0">
                <a:latin typeface="Century Gothic" panose="020B0502020202020204" pitchFamily="34" charset="0"/>
              </a:rPr>
              <a:t>Gateway College is a vibrant city sixth form college catering for around 1300 students and is a member of Better Futures Multi-Academy Trust sponsored by Coventry University.  This is an exciting time to join us as we develop links across the education sector.</a:t>
            </a:r>
          </a:p>
          <a:p>
            <a:endParaRPr lang="en-GB" sz="1200" dirty="0">
              <a:latin typeface="Century Gothic" panose="020B0502020202020204" pitchFamily="34" charset="0"/>
            </a:endParaRPr>
          </a:p>
          <a:p>
            <a:r>
              <a:rPr lang="en-GB" sz="1200" dirty="0">
                <a:latin typeface="Century Gothic" panose="020B0502020202020204" pitchFamily="34" charset="0"/>
              </a:rPr>
              <a:t>An exciting opportunity exists to join a strong staff team based at our purpose-built campus in Hamilton, Leicester.  </a:t>
            </a:r>
          </a:p>
          <a:p>
            <a:endParaRPr lang="en-GB" sz="1200" dirty="0">
              <a:latin typeface="Century Gothic" panose="020B0502020202020204" pitchFamily="34" charset="0"/>
            </a:endParaRPr>
          </a:p>
          <a:p>
            <a:pPr algn="ctr"/>
            <a:r>
              <a:rPr lang="en-GB" sz="1200" b="1" dirty="0">
                <a:latin typeface="Century Gothic" panose="020B0502020202020204" pitchFamily="34" charset="0"/>
              </a:rPr>
              <a:t>EDUCATION SUPPORT WORKER – LEVEL 2 (Ref: 23/25)</a:t>
            </a:r>
          </a:p>
          <a:p>
            <a:pPr algn="ctr"/>
            <a:r>
              <a:rPr lang="en-GB" sz="1200" b="1" dirty="0">
                <a:latin typeface="Century Gothic" panose="020B0502020202020204" pitchFamily="34" charset="0"/>
              </a:rPr>
              <a:t>34½ hours per week, 35 weeks per year</a:t>
            </a:r>
          </a:p>
          <a:p>
            <a:pPr algn="ctr"/>
            <a:r>
              <a:rPr lang="en-GB" sz="1200" b="1" dirty="0">
                <a:latin typeface="Century Gothic" panose="020B0502020202020204" pitchFamily="34" charset="0"/>
              </a:rPr>
              <a:t>Temporary to cover maternity leave</a:t>
            </a:r>
          </a:p>
          <a:p>
            <a:pPr algn="ctr"/>
            <a:r>
              <a:rPr lang="en-GB" sz="1200" b="1" dirty="0">
                <a:latin typeface="Century Gothic" panose="020B0502020202020204" pitchFamily="34" charset="0"/>
              </a:rPr>
              <a:t>Actual annual salary:  £14,566</a:t>
            </a:r>
          </a:p>
          <a:p>
            <a:endParaRPr lang="en-GB" sz="1200" dirty="0">
              <a:latin typeface="Century Gothic" panose="020B0502020202020204" pitchFamily="34" charset="0"/>
            </a:endParaRPr>
          </a:p>
          <a:p>
            <a:r>
              <a:rPr lang="en-GB" sz="1200" dirty="0">
                <a:latin typeface="Century Gothic" panose="020B0502020202020204" pitchFamily="34" charset="0"/>
              </a:rPr>
              <a:t>The successful candidate will be required to support students with physical disabilities and/or learning difficulties.  Experience of classroom support is essential and supporting students with personal care is desirable, but training will be given.</a:t>
            </a:r>
          </a:p>
          <a:p>
            <a:endParaRPr lang="en-GB" sz="1200" dirty="0">
              <a:latin typeface="Century Gothic" panose="020B0502020202020204" pitchFamily="34" charset="0"/>
            </a:endParaRPr>
          </a:p>
          <a:p>
            <a:r>
              <a:rPr lang="en-GB" sz="1200" dirty="0">
                <a:latin typeface="Century Gothic" panose="020B0502020202020204" pitchFamily="34" charset="0"/>
              </a:rPr>
              <a:t>Closing date:  Monday 13th November 2023 (12 noon)</a:t>
            </a:r>
          </a:p>
          <a:p>
            <a:endParaRPr lang="en-GB" sz="1200" dirty="0">
              <a:latin typeface="Century Gothic" panose="020B0502020202020204" pitchFamily="34" charset="0"/>
            </a:endParaRPr>
          </a:p>
          <a:p>
            <a:r>
              <a:rPr lang="en-GB" sz="1200" dirty="0">
                <a:latin typeface="Century Gothic" panose="020B0502020202020204" pitchFamily="34" charset="0"/>
              </a:rPr>
              <a:t>If you feel you have the qualities we are asking for and are looking for an exciting challenge, please apply via:</a:t>
            </a:r>
          </a:p>
          <a:p>
            <a:endParaRPr lang="en-GB" sz="1200" dirty="0">
              <a:latin typeface="Century Gothic" panose="020B0502020202020204" pitchFamily="34" charset="0"/>
            </a:endParaRPr>
          </a:p>
          <a:p>
            <a:r>
              <a:rPr lang="en-GB" sz="1200" b="1" dirty="0">
                <a:latin typeface="Century Gothic" panose="020B0502020202020204" pitchFamily="34" charset="0"/>
              </a:rPr>
              <a:t>Teaching and education jobs in LE5 1GA | </a:t>
            </a:r>
            <a:r>
              <a:rPr lang="en-GB" sz="1200" b="1" dirty="0" err="1">
                <a:latin typeface="Century Gothic" panose="020B0502020202020204" pitchFamily="34" charset="0"/>
              </a:rPr>
              <a:t>Tes</a:t>
            </a:r>
            <a:r>
              <a:rPr lang="en-GB" sz="1200" b="1" dirty="0">
                <a:latin typeface="Century Gothic" panose="020B0502020202020204" pitchFamily="34" charset="0"/>
              </a:rPr>
              <a:t>  or visit www.gateway.ac.uk</a:t>
            </a:r>
          </a:p>
        </p:txBody>
      </p:sp>
    </p:spTree>
    <p:extLst>
      <p:ext uri="{BB962C8B-B14F-4D97-AF65-F5344CB8AC3E}">
        <p14:creationId xmlns:p14="http://schemas.microsoft.com/office/powerpoint/2010/main" val="230848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paper with black text&#10;&#10;Description automatically generated">
            <a:extLst>
              <a:ext uri="{FF2B5EF4-FFF2-40B4-BE49-F238E27FC236}">
                <a16:creationId xmlns:a16="http://schemas.microsoft.com/office/drawing/2014/main" id="{935B6758-9F52-AF1B-4E38-6EDAC85B329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graphicFrame>
        <p:nvGraphicFramePr>
          <p:cNvPr id="7" name="Table 6">
            <a:extLst>
              <a:ext uri="{FF2B5EF4-FFF2-40B4-BE49-F238E27FC236}">
                <a16:creationId xmlns:a16="http://schemas.microsoft.com/office/drawing/2014/main" id="{91F68624-BACC-4CAC-80EF-11430CBD8335}"/>
              </a:ext>
            </a:extLst>
          </p:cNvPr>
          <p:cNvGraphicFramePr>
            <a:graphicFrameLocks noGrp="1"/>
          </p:cNvGraphicFramePr>
          <p:nvPr>
            <p:extLst>
              <p:ext uri="{D42A27DB-BD31-4B8C-83A1-F6EECF244321}">
                <p14:modId xmlns:p14="http://schemas.microsoft.com/office/powerpoint/2010/main" val="1539701704"/>
              </p:ext>
            </p:extLst>
          </p:nvPr>
        </p:nvGraphicFramePr>
        <p:xfrm>
          <a:off x="462872" y="2771730"/>
          <a:ext cx="5498541" cy="6309360"/>
        </p:xfrm>
        <a:graphic>
          <a:graphicData uri="http://schemas.openxmlformats.org/drawingml/2006/table">
            <a:tbl>
              <a:tblPr>
                <a:tableStyleId>{5C22544A-7EE6-4342-B048-85BDC9FD1C3A}</a:tableStyleId>
              </a:tblPr>
              <a:tblGrid>
                <a:gridCol w="5498541">
                  <a:extLst>
                    <a:ext uri="{9D8B030D-6E8A-4147-A177-3AD203B41FA5}">
                      <a16:colId xmlns:a16="http://schemas.microsoft.com/office/drawing/2014/main" val="2482559605"/>
                    </a:ext>
                  </a:extLst>
                </a:gridCol>
              </a:tblGrid>
              <a:tr h="745586">
                <a:tc>
                  <a:txBody>
                    <a:bodyPr/>
                    <a:lstStyle/>
                    <a:p>
                      <a:r>
                        <a:rPr lang="en-GB" sz="200">
                          <a:effectLst/>
                        </a:rPr>
                        <a:t> </a:t>
                      </a:r>
                      <a:endParaRPr lang="en-GB" sz="1000">
                        <a:effectLst/>
                      </a:endParaRPr>
                    </a:p>
                    <a:p>
                      <a:r>
                        <a:rPr lang="en-GB" sz="1100" u="sng">
                          <a:effectLst/>
                        </a:rPr>
                        <a:t>Job Purpose</a:t>
                      </a:r>
                      <a:r>
                        <a:rPr lang="en-GB" sz="1100">
                          <a:effectLst/>
                        </a:rPr>
                        <a:t>:  </a:t>
                      </a:r>
                      <a:endParaRPr lang="en-GB" sz="1000">
                        <a:effectLst/>
                      </a:endParaRPr>
                    </a:p>
                    <a:p>
                      <a:r>
                        <a:rPr lang="en-GB" sz="1100">
                          <a:effectLst/>
                        </a:rPr>
                        <a:t>To provide educational support and physical care for young people with physical and learning disabilities.  </a:t>
                      </a:r>
                      <a:endParaRPr lang="en-GB" sz="1200">
                        <a:effectLst/>
                      </a:endParaRPr>
                    </a:p>
                    <a:p>
                      <a:r>
                        <a:rPr lang="en-GB" sz="1100">
                          <a:effectLst/>
                        </a:rPr>
                        <a:t> </a:t>
                      </a:r>
                    </a:p>
                    <a:p>
                      <a:r>
                        <a:rPr lang="en-GB" sz="400">
                          <a:effectLst/>
                        </a:rPr>
                        <a:t> </a:t>
                      </a:r>
                      <a:endParaRPr lang="en-GB" sz="1200">
                        <a:effectLst/>
                        <a:latin typeface="Times New Roman" panose="02020603050405020304" pitchFamily="18" charset="0"/>
                        <a:ea typeface="Times New Roman" panose="02020603050405020304" pitchFamily="18" charset="0"/>
                      </a:endParaRPr>
                    </a:p>
                  </a:txBody>
                  <a:tcPr marL="67103" marR="67103" marT="0" marB="0"/>
                </a:tc>
                <a:extLst>
                  <a:ext uri="{0D108BD9-81ED-4DB2-BD59-A6C34878D82A}">
                    <a16:rowId xmlns:a16="http://schemas.microsoft.com/office/drawing/2014/main" val="493684986"/>
                  </a:ext>
                </a:extLst>
              </a:tr>
              <a:tr h="5398039">
                <a:tc>
                  <a:txBody>
                    <a:bodyPr/>
                    <a:lstStyle/>
                    <a:p>
                      <a:pPr marL="1371600" indent="-1371600"/>
                      <a:r>
                        <a:rPr lang="en-GB" sz="200" dirty="0">
                          <a:effectLst/>
                        </a:rPr>
                        <a:t> </a:t>
                      </a:r>
                      <a:endParaRPr lang="en-GB" sz="1200" dirty="0">
                        <a:effectLst/>
                      </a:endParaRPr>
                    </a:p>
                    <a:p>
                      <a:pPr marL="1371600" indent="-1371600"/>
                      <a:r>
                        <a:rPr lang="en-GB" sz="1100" dirty="0">
                          <a:effectLst/>
                        </a:rPr>
                        <a:t>Duties and Responsibilities:</a:t>
                      </a:r>
                      <a:endParaRPr lang="en-GB" sz="1200" dirty="0">
                        <a:effectLst/>
                      </a:endParaRPr>
                    </a:p>
                    <a:p>
                      <a:pPr marL="1371600" indent="-1371600"/>
                      <a:r>
                        <a:rPr lang="en-GB" sz="800" dirty="0">
                          <a:effectLst/>
                        </a:rPr>
                        <a:t> </a:t>
                      </a:r>
                      <a:endParaRPr lang="en-GB" sz="1200" dirty="0">
                        <a:effectLst/>
                      </a:endParaRPr>
                    </a:p>
                    <a:p>
                      <a:pPr marL="342900" lvl="0" indent="-342900">
                        <a:buFont typeface="Arial" panose="020B0604020202020204" pitchFamily="34" charset="0"/>
                        <a:buChar char="•"/>
                        <a:tabLst>
                          <a:tab pos="228600" algn="l"/>
                        </a:tabLst>
                      </a:pPr>
                      <a:r>
                        <a:rPr lang="en-GB" sz="1100" dirty="0">
                          <a:effectLst/>
                        </a:rPr>
                        <a:t>To develop the independence of students within College, through encouragement and respect.</a:t>
                      </a:r>
                      <a:endParaRPr lang="en-GB" sz="1200" dirty="0">
                        <a:effectLst/>
                      </a:endParaRPr>
                    </a:p>
                    <a:p>
                      <a:r>
                        <a:rPr lang="en-GB" sz="1100" dirty="0">
                          <a:effectLst/>
                        </a:rPr>
                        <a:t> </a:t>
                      </a:r>
                      <a:endParaRPr lang="en-GB" sz="1200" dirty="0">
                        <a:effectLst/>
                      </a:endParaRPr>
                    </a:p>
                    <a:p>
                      <a:pPr marL="342900" lvl="0" indent="-342900">
                        <a:buFont typeface="Arial" panose="020B0604020202020204" pitchFamily="34" charset="0"/>
                        <a:buChar char="•"/>
                        <a:tabLst>
                          <a:tab pos="228600" algn="l"/>
                        </a:tabLst>
                      </a:pPr>
                      <a:r>
                        <a:rPr lang="en-GB" sz="1100" dirty="0">
                          <a:effectLst/>
                        </a:rPr>
                        <a:t>To provide personal care as needed, in a sensitive manner; including assistance with meals; toileting and mobility.</a:t>
                      </a:r>
                      <a:endParaRPr lang="en-GB" sz="1200" dirty="0">
                        <a:effectLst/>
                      </a:endParaRPr>
                    </a:p>
                    <a:p>
                      <a:r>
                        <a:rPr lang="en-GB" sz="1100" dirty="0">
                          <a:effectLst/>
                        </a:rPr>
                        <a:t> </a:t>
                      </a:r>
                      <a:endParaRPr lang="en-GB" sz="1200" dirty="0">
                        <a:effectLst/>
                      </a:endParaRPr>
                    </a:p>
                    <a:p>
                      <a:pPr marL="342900" lvl="0" indent="-342900">
                        <a:buFont typeface="Arial" panose="020B0604020202020204" pitchFamily="34" charset="0"/>
                        <a:buChar char="•"/>
                        <a:tabLst>
                          <a:tab pos="228600" algn="l"/>
                        </a:tabLst>
                      </a:pPr>
                      <a:r>
                        <a:rPr lang="en-GB" sz="1100" dirty="0">
                          <a:effectLst/>
                        </a:rPr>
                        <a:t>To assist small groups and individuals in their learning within the classroom and during private study where appropriate. </a:t>
                      </a:r>
                      <a:endParaRPr lang="en-GB" sz="1200" dirty="0">
                        <a:effectLst/>
                      </a:endParaRPr>
                    </a:p>
                    <a:p>
                      <a:pPr marL="0" indent="0">
                        <a:buFont typeface="Arial" panose="020B0604020202020204" pitchFamily="34" charset="0"/>
                        <a:buNone/>
                      </a:pPr>
                      <a:endParaRPr lang="en-GB" sz="1200" dirty="0">
                        <a:effectLst/>
                      </a:endParaRPr>
                    </a:p>
                    <a:p>
                      <a:pPr marL="342900" lvl="0" indent="-342900">
                        <a:buFont typeface="Arial" panose="020B0604020202020204" pitchFamily="34" charset="0"/>
                        <a:buChar char="•"/>
                        <a:tabLst>
                          <a:tab pos="228600" algn="l"/>
                        </a:tabLst>
                      </a:pPr>
                      <a:r>
                        <a:rPr lang="en-GB" sz="1100" dirty="0">
                          <a:effectLst/>
                        </a:rPr>
                        <a:t>Ensure student ownership of all work produced, by encouraging students to maintain their control over all their work.</a:t>
                      </a:r>
                      <a:endParaRPr lang="en-GB" sz="1200" dirty="0">
                        <a:effectLst/>
                      </a:endParaRPr>
                    </a:p>
                    <a:p>
                      <a:pPr marL="0" indent="0">
                        <a:buFont typeface="Arial" panose="020B0604020202020204" pitchFamily="34" charset="0"/>
                        <a:buNone/>
                      </a:pPr>
                      <a:endParaRPr lang="en-GB" sz="1200" dirty="0">
                        <a:effectLst/>
                      </a:endParaRPr>
                    </a:p>
                    <a:p>
                      <a:pPr marL="342900" lvl="0" indent="-342900">
                        <a:buFont typeface="Arial" panose="020B0604020202020204" pitchFamily="34" charset="0"/>
                        <a:buChar char="•"/>
                        <a:tabLst>
                          <a:tab pos="228600" algn="l"/>
                        </a:tabLst>
                      </a:pPr>
                      <a:r>
                        <a:rPr lang="en-GB" sz="1100" dirty="0">
                          <a:effectLst/>
                        </a:rPr>
                        <a:t>To accompany students on trips and activities associated with their college courses.</a:t>
                      </a:r>
                      <a:endParaRPr lang="en-GB" sz="1200" dirty="0">
                        <a:effectLst/>
                      </a:endParaRPr>
                    </a:p>
                    <a:p>
                      <a:pPr marL="0" indent="0">
                        <a:buFont typeface="Arial" panose="020B0604020202020204" pitchFamily="34" charset="0"/>
                        <a:buNone/>
                      </a:pPr>
                      <a:r>
                        <a:rPr lang="en-GB" sz="1100" dirty="0">
                          <a:effectLst/>
                        </a:rPr>
                        <a:t> </a:t>
                      </a:r>
                      <a:endParaRPr lang="en-GB" sz="1200" dirty="0">
                        <a:effectLst/>
                      </a:endParaRPr>
                    </a:p>
                    <a:p>
                      <a:pPr marL="342900" lvl="0" indent="-342900">
                        <a:buFont typeface="Arial" panose="020B0604020202020204" pitchFamily="34" charset="0"/>
                        <a:buChar char="•"/>
                        <a:tabLst>
                          <a:tab pos="228600" algn="l"/>
                        </a:tabLst>
                      </a:pPr>
                      <a:r>
                        <a:rPr lang="en-GB" sz="1100" dirty="0">
                          <a:effectLst/>
                        </a:rPr>
                        <a:t>To assist the Additional Learning Support Manager in the provision of quality learning environment.</a:t>
                      </a:r>
                      <a:endParaRPr lang="en-GB" sz="1200" dirty="0">
                        <a:effectLst/>
                      </a:endParaRPr>
                    </a:p>
                    <a:p>
                      <a:pPr marL="0" indent="0">
                        <a:buFont typeface="Arial" panose="020B0604020202020204" pitchFamily="34" charset="0"/>
                        <a:buNone/>
                      </a:pPr>
                      <a:r>
                        <a:rPr lang="en-GB" sz="1100" dirty="0">
                          <a:effectLst/>
                        </a:rPr>
                        <a:t> </a:t>
                      </a:r>
                      <a:endParaRPr lang="en-GB" sz="1200" dirty="0">
                        <a:effectLst/>
                      </a:endParaRPr>
                    </a:p>
                    <a:p>
                      <a:pPr marL="342900" lvl="0" indent="-342900">
                        <a:buFont typeface="Arial" panose="020B0604020202020204" pitchFamily="34" charset="0"/>
                        <a:buChar char="•"/>
                        <a:tabLst>
                          <a:tab pos="228600" algn="l"/>
                        </a:tabLst>
                      </a:pPr>
                      <a:r>
                        <a:rPr lang="en-GB" sz="1100" dirty="0">
                          <a:effectLst/>
                        </a:rPr>
                        <a:t>To assist in the general care of equipment in the Faculty and ensure health and safety procedures are followed.</a:t>
                      </a:r>
                      <a:endParaRPr lang="en-GB" sz="1200" dirty="0">
                        <a:effectLst/>
                      </a:endParaRPr>
                    </a:p>
                    <a:p>
                      <a:pPr marL="0" indent="0">
                        <a:buFont typeface="Arial" panose="020B0604020202020204" pitchFamily="34" charset="0"/>
                        <a:buNone/>
                      </a:pPr>
                      <a:r>
                        <a:rPr lang="en-GB" sz="1100" dirty="0">
                          <a:effectLst/>
                        </a:rPr>
                        <a:t> </a:t>
                      </a:r>
                      <a:endParaRPr lang="en-GB" sz="1200" dirty="0">
                        <a:effectLst/>
                      </a:endParaRPr>
                    </a:p>
                    <a:p>
                      <a:pPr marL="342900" lvl="0" indent="-342900">
                        <a:buFont typeface="Arial" panose="020B0604020202020204" pitchFamily="34" charset="0"/>
                        <a:buChar char="•"/>
                        <a:tabLst>
                          <a:tab pos="228600" algn="l"/>
                        </a:tabLst>
                      </a:pPr>
                      <a:r>
                        <a:rPr lang="en-GB" sz="1100" dirty="0">
                          <a:effectLst/>
                        </a:rPr>
                        <a:t>To help develop a positive attitude to disability and implement the College’s Equal Opportunities Policy with respect to all students and staff.</a:t>
                      </a:r>
                      <a:endParaRPr lang="en-GB" sz="1200" dirty="0">
                        <a:effectLst/>
                      </a:endParaRPr>
                    </a:p>
                    <a:p>
                      <a:pPr marL="0" indent="0">
                        <a:buFont typeface="Arial" panose="020B0604020202020204" pitchFamily="34" charset="0"/>
                        <a:buNone/>
                      </a:pPr>
                      <a:r>
                        <a:rPr lang="en-GB" sz="1100" dirty="0">
                          <a:effectLst/>
                        </a:rPr>
                        <a:t> </a:t>
                      </a:r>
                      <a:endParaRPr lang="en-GB" sz="1200" dirty="0">
                        <a:effectLst/>
                      </a:endParaRPr>
                    </a:p>
                    <a:p>
                      <a:pPr marL="342900" lvl="0" indent="-342900">
                        <a:buFont typeface="Arial" panose="020B0604020202020204" pitchFamily="34" charset="0"/>
                        <a:buChar char="•"/>
                        <a:tabLst>
                          <a:tab pos="228600" algn="l"/>
                        </a:tabLst>
                      </a:pPr>
                      <a:r>
                        <a:rPr lang="en-GB" sz="1100" dirty="0">
                          <a:effectLst/>
                        </a:rPr>
                        <a:t>To keep up to date knowledge of disability issues and ensure staff development opportunities are optimised.  </a:t>
                      </a:r>
                      <a:endParaRPr lang="en-GB" sz="1200" dirty="0">
                        <a:effectLst/>
                      </a:endParaRPr>
                    </a:p>
                    <a:p>
                      <a:pPr marL="0" lvl="0" indent="0">
                        <a:buFont typeface="Arial" panose="020B0604020202020204" pitchFamily="34" charset="0"/>
                        <a:buNone/>
                        <a:tabLst>
                          <a:tab pos="228600" algn="l"/>
                        </a:tabLst>
                      </a:pPr>
                      <a:r>
                        <a:rPr lang="en-GB" sz="1100" dirty="0">
                          <a:effectLst/>
                        </a:rPr>
                        <a:t> </a:t>
                      </a:r>
                      <a:endParaRPr lang="en-GB" sz="1200" dirty="0">
                        <a:effectLst/>
                      </a:endParaRPr>
                    </a:p>
                    <a:p>
                      <a:pPr marL="342900" lvl="0" indent="-342900">
                        <a:buFont typeface="Arial" panose="020B0604020202020204" pitchFamily="34" charset="0"/>
                        <a:buChar char="•"/>
                        <a:tabLst>
                          <a:tab pos="228600" algn="l"/>
                        </a:tabLst>
                      </a:pPr>
                      <a:r>
                        <a:rPr lang="en-GB" sz="1100" dirty="0">
                          <a:effectLst/>
                        </a:rPr>
                        <a:t>To attend meetings as directed by the Line Manager.     </a:t>
                      </a:r>
                      <a:endParaRPr lang="en-GB" sz="1200" dirty="0">
                        <a:effectLst/>
                      </a:endParaRPr>
                    </a:p>
                    <a:p>
                      <a:pPr marL="0" indent="0">
                        <a:buFont typeface="Arial" panose="020B0604020202020204" pitchFamily="34" charset="0"/>
                        <a:buNone/>
                      </a:pPr>
                      <a:r>
                        <a:rPr lang="en-GB" sz="1100" dirty="0">
                          <a:effectLst/>
                        </a:rPr>
                        <a:t> </a:t>
                      </a:r>
                      <a:endParaRPr lang="en-GB" sz="1200" dirty="0">
                        <a:effectLst/>
                      </a:endParaRPr>
                    </a:p>
                    <a:p>
                      <a:pPr marL="342900" lvl="0" indent="-342900">
                        <a:buFont typeface="Arial" panose="020B0604020202020204" pitchFamily="34" charset="0"/>
                        <a:buChar char="•"/>
                        <a:tabLst>
                          <a:tab pos="228600" algn="l"/>
                        </a:tabLst>
                      </a:pPr>
                      <a:r>
                        <a:rPr lang="en-GB" sz="1100" dirty="0">
                          <a:effectLst/>
                        </a:rPr>
                        <a:t>To carry out any other reasonable duties in the College as may be required by the Principal or designated alternative.  </a:t>
                      </a:r>
                      <a:endParaRPr lang="en-GB" sz="1200" dirty="0">
                        <a:effectLst/>
                      </a:endParaRPr>
                    </a:p>
                    <a:p>
                      <a:r>
                        <a:rPr lang="en-GB" sz="1100" dirty="0">
                          <a:effectLst/>
                        </a:rPr>
                        <a:t> </a:t>
                      </a:r>
                      <a:endParaRPr lang="en-GB" sz="1200" dirty="0">
                        <a:effectLst/>
                        <a:latin typeface="Times New Roman" panose="02020603050405020304" pitchFamily="18" charset="0"/>
                        <a:ea typeface="Times New Roman" panose="02020603050405020304" pitchFamily="18" charset="0"/>
                      </a:endParaRPr>
                    </a:p>
                  </a:txBody>
                  <a:tcPr marL="67103" marR="67103" marT="0" marB="0"/>
                </a:tc>
                <a:extLst>
                  <a:ext uri="{0D108BD9-81ED-4DB2-BD59-A6C34878D82A}">
                    <a16:rowId xmlns:a16="http://schemas.microsoft.com/office/drawing/2014/main" val="3756899756"/>
                  </a:ext>
                </a:extLst>
              </a:tr>
            </a:tbl>
          </a:graphicData>
        </a:graphic>
      </p:graphicFrame>
    </p:spTree>
    <p:extLst>
      <p:ext uri="{BB962C8B-B14F-4D97-AF65-F5344CB8AC3E}">
        <p14:creationId xmlns:p14="http://schemas.microsoft.com/office/powerpoint/2010/main" val="227961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5F8F68C-2DCE-ED88-FB2C-DCFADB752F4F}"/>
              </a:ext>
            </a:extLst>
          </p:cNvPr>
          <p:cNvGraphicFramePr>
            <a:graphicFrameLocks noGrp="1"/>
          </p:cNvGraphicFramePr>
          <p:nvPr>
            <p:extLst>
              <p:ext uri="{D42A27DB-BD31-4B8C-83A1-F6EECF244321}">
                <p14:modId xmlns:p14="http://schemas.microsoft.com/office/powerpoint/2010/main" val="2627862884"/>
              </p:ext>
            </p:extLst>
          </p:nvPr>
        </p:nvGraphicFramePr>
        <p:xfrm>
          <a:off x="505011" y="743630"/>
          <a:ext cx="5705474" cy="5297170"/>
        </p:xfrm>
        <a:graphic>
          <a:graphicData uri="http://schemas.openxmlformats.org/drawingml/2006/table">
            <a:tbl>
              <a:tblPr>
                <a:tableStyleId>{5C22544A-7EE6-4342-B048-85BDC9FD1C3A}</a:tableStyleId>
              </a:tblPr>
              <a:tblGrid>
                <a:gridCol w="4791380">
                  <a:extLst>
                    <a:ext uri="{9D8B030D-6E8A-4147-A177-3AD203B41FA5}">
                      <a16:colId xmlns:a16="http://schemas.microsoft.com/office/drawing/2014/main" val="2027595019"/>
                    </a:ext>
                  </a:extLst>
                </a:gridCol>
                <a:gridCol w="457047">
                  <a:extLst>
                    <a:ext uri="{9D8B030D-6E8A-4147-A177-3AD203B41FA5}">
                      <a16:colId xmlns:a16="http://schemas.microsoft.com/office/drawing/2014/main" val="2884119597"/>
                    </a:ext>
                  </a:extLst>
                </a:gridCol>
                <a:gridCol w="457047">
                  <a:extLst>
                    <a:ext uri="{9D8B030D-6E8A-4147-A177-3AD203B41FA5}">
                      <a16:colId xmlns:a16="http://schemas.microsoft.com/office/drawing/2014/main" val="1523437314"/>
                    </a:ext>
                  </a:extLst>
                </a:gridCol>
              </a:tblGrid>
              <a:tr h="1069975">
                <a:tc>
                  <a:txBody>
                    <a:bodyPr/>
                    <a:lstStyle/>
                    <a:p>
                      <a:pPr algn="just"/>
                      <a:r>
                        <a:rPr lang="en-GB" sz="1100">
                          <a:effectLst/>
                        </a:rPr>
                        <a:t> </a:t>
                      </a:r>
                      <a:endParaRPr lang="en-GB" sz="1200">
                        <a:effectLst/>
                      </a:endParaRPr>
                    </a:p>
                    <a:p>
                      <a:pPr algn="just"/>
                      <a:r>
                        <a:rPr lang="en-GB" sz="1100">
                          <a:effectLst/>
                        </a:rPr>
                        <a:t> </a:t>
                      </a:r>
                      <a:endParaRPr lang="en-GB" sz="1200">
                        <a:effectLst/>
                      </a:endParaRPr>
                    </a:p>
                    <a:p>
                      <a:pPr algn="just"/>
                      <a:r>
                        <a:rPr lang="en-GB" sz="1100">
                          <a:effectLst/>
                        </a:rPr>
                        <a:t> </a:t>
                      </a:r>
                      <a:endParaRPr lang="en-GB" sz="1200">
                        <a:effectLst/>
                      </a:endParaRPr>
                    </a:p>
                    <a:p>
                      <a:pPr algn="just"/>
                      <a:r>
                        <a:rPr lang="en-GB" sz="1100">
                          <a:effectLst/>
                        </a:rPr>
                        <a:t> </a:t>
                      </a:r>
                      <a:endParaRPr lang="en-GB" sz="1200">
                        <a:effectLst/>
                      </a:endParaRPr>
                    </a:p>
                    <a:p>
                      <a:pPr algn="just"/>
                      <a:r>
                        <a:rPr lang="en-GB" sz="1100">
                          <a:effectLst/>
                        </a:rPr>
                        <a:t> </a:t>
                      </a:r>
                      <a:endParaRPr lang="en-GB" sz="1200">
                        <a:effectLst/>
                      </a:endParaRPr>
                    </a:p>
                    <a:p>
                      <a:pPr algn="just"/>
                      <a:r>
                        <a:rPr lang="en-GB" sz="1100">
                          <a:effectLst/>
                        </a:rPr>
                        <a:t>ESSENTIAL</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71755" marR="71755" algn="ctr">
                        <a:spcAft>
                          <a:spcPts val="0"/>
                        </a:spcAft>
                      </a:pPr>
                      <a:r>
                        <a:rPr lang="en-GB" sz="1100">
                          <a:effectLst/>
                        </a:rPr>
                        <a:t>Method of Assessment</a:t>
                      </a:r>
                      <a:endParaRPr lang="en-GB" sz="1200">
                        <a:effectLst/>
                        <a:latin typeface="Times New Roman" panose="02020603050405020304" pitchFamily="18" charset="0"/>
                        <a:ea typeface="Times New Roman" panose="02020603050405020304" pitchFamily="18" charset="0"/>
                      </a:endParaRPr>
                    </a:p>
                  </a:txBody>
                  <a:tcPr marL="68580" marR="68580" marT="0" marB="0" vert="vert270"/>
                </a:tc>
                <a:tc>
                  <a:txBody>
                    <a:bodyPr/>
                    <a:lstStyle/>
                    <a:p>
                      <a:pPr marL="71755" marR="71755" algn="ctr">
                        <a:spcAft>
                          <a:spcPts val="0"/>
                        </a:spcAft>
                      </a:pPr>
                      <a:r>
                        <a:rPr lang="en-GB" sz="1100">
                          <a:effectLst/>
                        </a:rPr>
                        <a:t>Short listing Column</a:t>
                      </a:r>
                      <a:endParaRPr lang="en-GB" sz="1200">
                        <a:effectLst/>
                        <a:latin typeface="Times New Roman" panose="02020603050405020304" pitchFamily="18" charset="0"/>
                        <a:ea typeface="Times New Roman" panose="02020603050405020304" pitchFamily="18" charset="0"/>
                      </a:endParaRPr>
                    </a:p>
                  </a:txBody>
                  <a:tcPr marL="68580" marR="68580" marT="0" marB="0" vert="vert270"/>
                </a:tc>
                <a:extLst>
                  <a:ext uri="{0D108BD9-81ED-4DB2-BD59-A6C34878D82A}">
                    <a16:rowId xmlns:a16="http://schemas.microsoft.com/office/drawing/2014/main" val="495161301"/>
                  </a:ext>
                </a:extLst>
              </a:tr>
              <a:tr h="0">
                <a:tc>
                  <a:txBody>
                    <a:bodyPr/>
                    <a:lstStyle/>
                    <a:p>
                      <a:pPr marL="342900" lvl="0" indent="-342900">
                        <a:buFont typeface="Symbol" panose="05050102010706020507" pitchFamily="18" charset="2"/>
                        <a:buChar char=""/>
                        <a:tabLst>
                          <a:tab pos="228600" algn="l"/>
                        </a:tabLst>
                      </a:pPr>
                      <a:r>
                        <a:rPr lang="en-GB" sz="1100">
                          <a:effectLst/>
                        </a:rPr>
                        <a:t>Experience of working with students/ young people (16 and above), in an educational setting, community or youth group.</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A</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41228170"/>
                  </a:ext>
                </a:extLst>
              </a:tr>
              <a:tr h="0">
                <a:tc>
                  <a:txBody>
                    <a:bodyPr/>
                    <a:lstStyle/>
                    <a:p>
                      <a:pPr marL="342900" lvl="0" indent="-342900">
                        <a:buFont typeface="Symbol" panose="05050102010706020507" pitchFamily="18" charset="2"/>
                        <a:buChar char=""/>
                        <a:tabLst>
                          <a:tab pos="228600" algn="l"/>
                        </a:tabLst>
                      </a:pPr>
                      <a:r>
                        <a:rPr lang="en-GB" sz="1100">
                          <a:effectLst/>
                        </a:rPr>
                        <a:t>An understanding of the social model of disability and a positive attitude towards all disabilities.</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 </a:t>
                      </a:r>
                      <a:endParaRPr lang="en-GB" sz="1200">
                        <a:effectLst/>
                      </a:endParaRPr>
                    </a:p>
                    <a:p>
                      <a:pPr algn="ctr">
                        <a:tabLst>
                          <a:tab pos="2637155" algn="ctr"/>
                          <a:tab pos="5274310" algn="r"/>
                        </a:tabLst>
                      </a:pPr>
                      <a:r>
                        <a:rPr lang="en-GB" sz="1100">
                          <a:effectLst/>
                        </a:rPr>
                        <a:t>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8684195"/>
                  </a:ext>
                </a:extLst>
              </a:tr>
              <a:tr h="0">
                <a:tc>
                  <a:txBody>
                    <a:bodyPr/>
                    <a:lstStyle/>
                    <a:p>
                      <a:pPr marL="342900" lvl="0" indent="-342900">
                        <a:buFont typeface="Symbol" panose="05050102010706020507" pitchFamily="18" charset="2"/>
                        <a:buChar char=""/>
                        <a:tabLst>
                          <a:tab pos="228600" algn="l"/>
                        </a:tabLst>
                      </a:pPr>
                      <a:r>
                        <a:rPr lang="en-GB" sz="1100">
                          <a:effectLst/>
                        </a:rPr>
                        <a:t>Effective literacy and numeracy skills (for supporting students’ studies).</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T</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70952469"/>
                  </a:ext>
                </a:extLst>
              </a:tr>
              <a:tr h="0">
                <a:tc>
                  <a:txBody>
                    <a:bodyPr/>
                    <a:lstStyle/>
                    <a:p>
                      <a:pPr marL="342900" lvl="0" indent="-342900">
                        <a:buFont typeface="Symbol" panose="05050102010706020507" pitchFamily="18" charset="2"/>
                        <a:buChar char=""/>
                        <a:tabLst>
                          <a:tab pos="228600" algn="l"/>
                        </a:tabLst>
                      </a:pPr>
                      <a:r>
                        <a:rPr lang="en-GB" sz="1100">
                          <a:effectLst/>
                        </a:rPr>
                        <a:t>Recent experience of working flexibly (variety of tasks, methods of working).</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 </a:t>
                      </a:r>
                      <a:endParaRPr lang="en-GB" sz="1200">
                        <a:effectLst/>
                      </a:endParaRPr>
                    </a:p>
                    <a:p>
                      <a:pPr algn="ctr">
                        <a:tabLst>
                          <a:tab pos="2637155" algn="ctr"/>
                          <a:tab pos="5274310" algn="r"/>
                        </a:tabLst>
                      </a:pPr>
                      <a:r>
                        <a:rPr lang="en-GB" sz="1100">
                          <a:effectLst/>
                        </a:rPr>
                        <a:t>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6948380"/>
                  </a:ext>
                </a:extLst>
              </a:tr>
              <a:tr h="0">
                <a:tc>
                  <a:txBody>
                    <a:bodyPr/>
                    <a:lstStyle/>
                    <a:p>
                      <a:pPr marL="342900" lvl="0" indent="-342900">
                        <a:buFont typeface="Symbol" panose="05050102010706020507" pitchFamily="18" charset="2"/>
                        <a:buChar char=""/>
                        <a:tabLst>
                          <a:tab pos="228600" algn="l"/>
                        </a:tabLst>
                      </a:pPr>
                      <a:r>
                        <a:rPr lang="en-GB" sz="1100">
                          <a:effectLst/>
                        </a:rPr>
                        <a:t>Good listening skills.</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58640866"/>
                  </a:ext>
                </a:extLst>
              </a:tr>
              <a:tr h="0">
                <a:tc>
                  <a:txBody>
                    <a:bodyPr/>
                    <a:lstStyle/>
                    <a:p>
                      <a:pPr marL="342900" lvl="0" indent="-342900">
                        <a:buFont typeface="Symbol" panose="05050102010706020507" pitchFamily="18" charset="2"/>
                        <a:buChar char=""/>
                        <a:tabLst>
                          <a:tab pos="228600" algn="l"/>
                        </a:tabLst>
                      </a:pPr>
                      <a:r>
                        <a:rPr lang="en-GB" sz="1100">
                          <a:effectLst/>
                        </a:rPr>
                        <a:t>Professional understanding of confidentiality and trust.</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2825729"/>
                  </a:ext>
                </a:extLst>
              </a:tr>
              <a:tr h="0">
                <a:tc>
                  <a:txBody>
                    <a:bodyPr/>
                    <a:lstStyle/>
                    <a:p>
                      <a:pPr marL="342900" lvl="0" indent="-342900">
                        <a:buFont typeface="Symbol" panose="05050102010706020507" pitchFamily="18" charset="2"/>
                        <a:buChar char=""/>
                        <a:tabLst>
                          <a:tab pos="228600" algn="l"/>
                        </a:tabLst>
                      </a:pPr>
                      <a:r>
                        <a:rPr lang="en-GB" sz="1100">
                          <a:effectLst/>
                        </a:rPr>
                        <a:t>A sense of humour.</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52134022"/>
                  </a:ext>
                </a:extLst>
              </a:tr>
              <a:tr h="0">
                <a:tc>
                  <a:txBody>
                    <a:bodyPr/>
                    <a:lstStyle/>
                    <a:p>
                      <a:pPr marL="342900" lvl="0" indent="-342900">
                        <a:buFont typeface="Symbol" panose="05050102010706020507" pitchFamily="18" charset="2"/>
                        <a:buChar char=""/>
                        <a:tabLst>
                          <a:tab pos="228600" algn="l"/>
                        </a:tabLst>
                      </a:pPr>
                      <a:r>
                        <a:rPr lang="en-GB" sz="1100">
                          <a:effectLst/>
                        </a:rPr>
                        <a:t>Reliable with a good attendance record.</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A/I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5041531"/>
                  </a:ext>
                </a:extLst>
              </a:tr>
              <a:tr h="0">
                <a:tc>
                  <a:txBody>
                    <a:bodyPr/>
                    <a:lstStyle/>
                    <a:p>
                      <a:pPr marL="342900" lvl="0" indent="-342900">
                        <a:buFont typeface="Symbol" panose="05050102010706020507" pitchFamily="18" charset="2"/>
                        <a:buChar char=""/>
                        <a:tabLst>
                          <a:tab pos="228600" algn="l"/>
                        </a:tabLst>
                      </a:pPr>
                      <a:r>
                        <a:rPr lang="en-GB" sz="1100">
                          <a:effectLst/>
                        </a:rPr>
                        <a:t>Organised and punctual with an ability to work in a team.</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23293077"/>
                  </a:ext>
                </a:extLst>
              </a:tr>
              <a:tr h="0">
                <a:tc>
                  <a:txBody>
                    <a:bodyPr/>
                    <a:lstStyle/>
                    <a:p>
                      <a:pPr marL="342900" lvl="0" indent="-342900">
                        <a:buFont typeface="Symbol" panose="05050102010706020507" pitchFamily="18" charset="2"/>
                        <a:buChar char=""/>
                        <a:tabLst>
                          <a:tab pos="228600" algn="l"/>
                        </a:tabLst>
                      </a:pPr>
                      <a:r>
                        <a:rPr lang="en-GB" sz="1100">
                          <a:effectLst/>
                        </a:rPr>
                        <a:t>NVQ level 2 in supporting teaching and learning in schools or equivalent </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A</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8599774"/>
                  </a:ext>
                </a:extLst>
              </a:tr>
              <a:tr h="371475">
                <a:tc>
                  <a:txBody>
                    <a:bodyPr/>
                    <a:lstStyle/>
                    <a:p>
                      <a:pPr marL="342900" lvl="0" indent="-342900">
                        <a:buFont typeface="Symbol" panose="05050102010706020507" pitchFamily="18" charset="2"/>
                        <a:buChar char=""/>
                        <a:tabLst>
                          <a:tab pos="228600" algn="l"/>
                        </a:tabLst>
                      </a:pPr>
                      <a:r>
                        <a:rPr lang="en-GB" sz="1100" dirty="0">
                          <a:effectLst/>
                        </a:rPr>
                        <a:t>English A – C }	GCSE or</a:t>
                      </a:r>
                      <a:endParaRPr lang="en-GB" sz="1200" dirty="0">
                        <a:effectLst/>
                      </a:endParaRPr>
                    </a:p>
                    <a:p>
                      <a:pPr>
                        <a:tabLst>
                          <a:tab pos="228600" algn="l"/>
                        </a:tabLst>
                      </a:pPr>
                      <a:r>
                        <a:rPr lang="en-GB" sz="1100" dirty="0">
                          <a:effectLst/>
                        </a:rPr>
                        <a:t>	    Maths A – D   }   	equivalent</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 </a:t>
                      </a:r>
                      <a:endParaRPr lang="en-GB" sz="1200">
                        <a:effectLst/>
                      </a:endParaRPr>
                    </a:p>
                    <a:p>
                      <a:pPr algn="ctr">
                        <a:tabLst>
                          <a:tab pos="2637155" algn="ctr"/>
                          <a:tab pos="5274310" algn="r"/>
                        </a:tabLst>
                      </a:pPr>
                      <a:r>
                        <a:rPr lang="en-GB" sz="1100">
                          <a:effectLst/>
                        </a:rPr>
                        <a:t>A/I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22083691"/>
                  </a:ext>
                </a:extLst>
              </a:tr>
            </a:tbl>
          </a:graphicData>
        </a:graphic>
      </p:graphicFrame>
      <p:sp>
        <p:nvSpPr>
          <p:cNvPr id="4" name="Rectangle 1">
            <a:extLst>
              <a:ext uri="{FF2B5EF4-FFF2-40B4-BE49-F238E27FC236}">
                <a16:creationId xmlns:a16="http://schemas.microsoft.com/office/drawing/2014/main" id="{8E3A0C4C-ADEE-FE93-ABF2-380CF553CF7A}"/>
              </a:ext>
            </a:extLst>
          </p:cNvPr>
          <p:cNvSpPr>
            <a:spLocks noChangeArrowheads="1"/>
          </p:cNvSpPr>
          <p:nvPr/>
        </p:nvSpPr>
        <p:spPr bwMode="auto">
          <a:xfrm>
            <a:off x="505011" y="7436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1pPr>
            <a:lvl2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2pPr>
            <a:lvl3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3pPr>
            <a:lvl4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4pPr>
            <a:lvl5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5pPr>
            <a:lvl6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6pPr>
            <a:lvl7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7pPr>
            <a:lvl8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8pPr>
            <a:lvl9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36838" algn="ctr"/>
                <a:tab pos="5273675" algn="r"/>
              </a:tabLst>
            </a:pPr>
            <a:r>
              <a:rPr kumimoji="0" lang="en-GB" altLang="en-US"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Person Specification</a:t>
            </a:r>
            <a:endParaRPr kumimoji="0" lang="en-GB"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36838" algn="ctr"/>
                <a:tab pos="5273675" algn="r"/>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BA904D55-A853-C144-ECA1-668B9FC0F5BB}"/>
              </a:ext>
            </a:extLst>
          </p:cNvPr>
          <p:cNvGraphicFramePr>
            <a:graphicFrameLocks noGrp="1"/>
          </p:cNvGraphicFramePr>
          <p:nvPr>
            <p:extLst>
              <p:ext uri="{D42A27DB-BD31-4B8C-83A1-F6EECF244321}">
                <p14:modId xmlns:p14="http://schemas.microsoft.com/office/powerpoint/2010/main" val="1270096903"/>
              </p:ext>
            </p:extLst>
          </p:nvPr>
        </p:nvGraphicFramePr>
        <p:xfrm>
          <a:off x="505011" y="6408052"/>
          <a:ext cx="5705474" cy="2377440"/>
        </p:xfrm>
        <a:graphic>
          <a:graphicData uri="http://schemas.openxmlformats.org/drawingml/2006/table">
            <a:tbl>
              <a:tblPr>
                <a:tableStyleId>{5C22544A-7EE6-4342-B048-85BDC9FD1C3A}</a:tableStyleId>
              </a:tblPr>
              <a:tblGrid>
                <a:gridCol w="4791380">
                  <a:extLst>
                    <a:ext uri="{9D8B030D-6E8A-4147-A177-3AD203B41FA5}">
                      <a16:colId xmlns:a16="http://schemas.microsoft.com/office/drawing/2014/main" val="2764881391"/>
                    </a:ext>
                  </a:extLst>
                </a:gridCol>
                <a:gridCol w="457047">
                  <a:extLst>
                    <a:ext uri="{9D8B030D-6E8A-4147-A177-3AD203B41FA5}">
                      <a16:colId xmlns:a16="http://schemas.microsoft.com/office/drawing/2014/main" val="1273189183"/>
                    </a:ext>
                  </a:extLst>
                </a:gridCol>
                <a:gridCol w="457047">
                  <a:extLst>
                    <a:ext uri="{9D8B030D-6E8A-4147-A177-3AD203B41FA5}">
                      <a16:colId xmlns:a16="http://schemas.microsoft.com/office/drawing/2014/main" val="3572000181"/>
                    </a:ext>
                  </a:extLst>
                </a:gridCol>
              </a:tblGrid>
              <a:tr h="0">
                <a:tc>
                  <a:txBody>
                    <a:bodyPr/>
                    <a:lstStyle/>
                    <a:p>
                      <a:r>
                        <a:rPr lang="en-GB" sz="800">
                          <a:effectLst/>
                        </a:rPr>
                        <a:t> </a:t>
                      </a:r>
                      <a:endParaRPr lang="en-GB" sz="1200">
                        <a:effectLst/>
                      </a:endParaRPr>
                    </a:p>
                    <a:p>
                      <a:r>
                        <a:rPr lang="en-GB" sz="1100">
                          <a:effectLst/>
                        </a:rPr>
                        <a:t>DESIRABLE</a:t>
                      </a:r>
                      <a:endParaRPr lang="en-GB" sz="1200">
                        <a:effectLst/>
                      </a:endParaRPr>
                    </a:p>
                    <a:p>
                      <a:r>
                        <a:rPr lang="en-GB" sz="8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95549234"/>
                  </a:ext>
                </a:extLst>
              </a:tr>
              <a:tr h="0">
                <a:tc>
                  <a:txBody>
                    <a:bodyPr/>
                    <a:lstStyle/>
                    <a:p>
                      <a:pPr marL="342900" lvl="0" indent="-342900">
                        <a:buFont typeface="Symbol" panose="05050102010706020507" pitchFamily="18" charset="2"/>
                        <a:buChar char=""/>
                        <a:tabLst>
                          <a:tab pos="228600" algn="l"/>
                        </a:tabLst>
                      </a:pPr>
                      <a:r>
                        <a:rPr lang="en-GB" sz="1100">
                          <a:effectLst/>
                        </a:rPr>
                        <a:t>Knowledge and understanding of the Disability Discrimination Act.</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4847786"/>
                  </a:ext>
                </a:extLst>
              </a:tr>
              <a:tr h="0">
                <a:tc>
                  <a:txBody>
                    <a:bodyPr/>
                    <a:lstStyle/>
                    <a:p>
                      <a:pPr marL="342900" lvl="0" indent="-342900">
                        <a:buFont typeface="Symbol" panose="05050102010706020507" pitchFamily="18" charset="2"/>
                        <a:buChar char=""/>
                        <a:tabLst>
                          <a:tab pos="228600" algn="l"/>
                        </a:tabLst>
                      </a:pPr>
                      <a:r>
                        <a:rPr lang="en-GB" sz="1100">
                          <a:effectLst/>
                        </a:rPr>
                        <a:t>I.T skills </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 </a:t>
                      </a:r>
                      <a:endParaRPr lang="en-GB" sz="1200">
                        <a:effectLst/>
                      </a:endParaRPr>
                    </a:p>
                    <a:p>
                      <a:pPr algn="ctr">
                        <a:tabLst>
                          <a:tab pos="2637155" algn="ctr"/>
                          <a:tab pos="5274310" algn="r"/>
                        </a:tabLst>
                      </a:pPr>
                      <a:r>
                        <a:rPr lang="en-GB" sz="1100">
                          <a:effectLst/>
                        </a:rPr>
                        <a:t>T</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9691821"/>
                  </a:ext>
                </a:extLst>
              </a:tr>
              <a:tr h="0">
                <a:tc>
                  <a:txBody>
                    <a:bodyPr/>
                    <a:lstStyle/>
                    <a:p>
                      <a:pPr marL="342900" lvl="0" indent="-342900">
                        <a:buFont typeface="Symbol" panose="05050102010706020507" pitchFamily="18" charset="2"/>
                        <a:buChar char=""/>
                        <a:tabLst>
                          <a:tab pos="228600" algn="l"/>
                        </a:tabLst>
                      </a:pPr>
                      <a:r>
                        <a:rPr lang="en-GB" sz="1100">
                          <a:effectLst/>
                        </a:rPr>
                        <a:t>Willingness to work flexibly – evenings, social and leisure times, residential trips.</a:t>
                      </a:r>
                      <a:endParaRPr lang="en-GB" sz="1200">
                        <a:effectLst/>
                      </a:endParaRPr>
                    </a:p>
                    <a:p>
                      <a:r>
                        <a:rPr lang="en-GB" sz="8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 </a:t>
                      </a:r>
                      <a:endParaRPr lang="en-GB" sz="1200">
                        <a:effectLst/>
                      </a:endParaRPr>
                    </a:p>
                    <a:p>
                      <a:pPr algn="ctr">
                        <a:tabLst>
                          <a:tab pos="2637155" algn="ctr"/>
                          <a:tab pos="5274310" algn="r"/>
                        </a:tabLst>
                      </a:pPr>
                      <a:r>
                        <a:rPr lang="en-GB" sz="1100">
                          <a:effectLst/>
                        </a:rPr>
                        <a:t>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59601588"/>
                  </a:ext>
                </a:extLst>
              </a:tr>
              <a:tr h="0">
                <a:tc>
                  <a:txBody>
                    <a:bodyPr/>
                    <a:lstStyle/>
                    <a:p>
                      <a:pPr marL="342900" lvl="0" indent="-342900">
                        <a:buFont typeface="Symbol" panose="05050102010706020507" pitchFamily="18" charset="2"/>
                        <a:buChar char=""/>
                        <a:tabLst>
                          <a:tab pos="228600" algn="l"/>
                        </a:tabLst>
                      </a:pPr>
                      <a:r>
                        <a:rPr lang="en-GB" sz="1100">
                          <a:effectLst/>
                        </a:rPr>
                        <a:t>Basic counselling skills.</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9101129"/>
                  </a:ext>
                </a:extLst>
              </a:tr>
              <a:tr h="0">
                <a:tc>
                  <a:txBody>
                    <a:bodyPr/>
                    <a:lstStyle/>
                    <a:p>
                      <a:pPr marL="342900" lvl="0" indent="-342900">
                        <a:buFont typeface="Symbol" panose="05050102010706020507" pitchFamily="18" charset="2"/>
                        <a:buChar char=""/>
                        <a:tabLst>
                          <a:tab pos="228600" algn="l"/>
                        </a:tabLst>
                      </a:pPr>
                      <a:r>
                        <a:rPr lang="en-GB" sz="1100">
                          <a:effectLst/>
                        </a:rPr>
                        <a:t>Experience of supporting people with behaviour and emotional difficulties.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I</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5499855"/>
                  </a:ext>
                </a:extLst>
              </a:tr>
              <a:tr h="0">
                <a:tc>
                  <a:txBody>
                    <a:bodyPr/>
                    <a:lstStyle/>
                    <a:p>
                      <a:pPr marL="342900" lvl="0" indent="-342900">
                        <a:buFont typeface="Symbol" panose="05050102010706020507" pitchFamily="18" charset="2"/>
                        <a:buChar char=""/>
                        <a:tabLst>
                          <a:tab pos="228600" algn="l"/>
                        </a:tabLst>
                      </a:pPr>
                      <a:r>
                        <a:rPr lang="en-GB" sz="1100">
                          <a:effectLst/>
                        </a:rPr>
                        <a:t>Experience in providing personal care</a:t>
                      </a:r>
                      <a:endParaRPr lang="en-GB" sz="1200">
                        <a:effectLst/>
                      </a:endParaRPr>
                    </a:p>
                    <a:p>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637155" algn="ctr"/>
                          <a:tab pos="5274310" algn="r"/>
                        </a:tabLst>
                      </a:pPr>
                      <a:r>
                        <a:rPr lang="en-GB" sz="1100">
                          <a:effectLst/>
                        </a:rPr>
                        <a:t>A</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11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66154922"/>
                  </a:ext>
                </a:extLst>
              </a:tr>
            </a:tbl>
          </a:graphicData>
        </a:graphic>
      </p:graphicFrame>
      <p:sp>
        <p:nvSpPr>
          <p:cNvPr id="6" name="Rectangle 2">
            <a:extLst>
              <a:ext uri="{FF2B5EF4-FFF2-40B4-BE49-F238E27FC236}">
                <a16:creationId xmlns:a16="http://schemas.microsoft.com/office/drawing/2014/main" id="{EDDBD284-27D7-9330-4B0F-E801794BF5B7}"/>
              </a:ext>
            </a:extLst>
          </p:cNvPr>
          <p:cNvSpPr>
            <a:spLocks noChangeArrowheads="1"/>
          </p:cNvSpPr>
          <p:nvPr/>
        </p:nvSpPr>
        <p:spPr bwMode="auto">
          <a:xfrm>
            <a:off x="493445" y="878549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 Application form		I = Interview		T = Test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649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and red logo&#10;&#10;Description automatically generated">
            <a:extLst>
              <a:ext uri="{FF2B5EF4-FFF2-40B4-BE49-F238E27FC236}">
                <a16:creationId xmlns:a16="http://schemas.microsoft.com/office/drawing/2014/main" id="{C4FEEAB8-F1DE-4B7F-F77A-72F92C03D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graphicFrame>
        <p:nvGraphicFramePr>
          <p:cNvPr id="2" name="Table 1">
            <a:extLst>
              <a:ext uri="{FF2B5EF4-FFF2-40B4-BE49-F238E27FC236}">
                <a16:creationId xmlns:a16="http://schemas.microsoft.com/office/drawing/2014/main" id="{9DCD7AA7-A027-9B54-D47E-D86CE1C336C9}"/>
              </a:ext>
            </a:extLst>
          </p:cNvPr>
          <p:cNvGraphicFramePr>
            <a:graphicFrameLocks noGrp="1"/>
          </p:cNvGraphicFramePr>
          <p:nvPr>
            <p:extLst>
              <p:ext uri="{D42A27DB-BD31-4B8C-83A1-F6EECF244321}">
                <p14:modId xmlns:p14="http://schemas.microsoft.com/office/powerpoint/2010/main" val="2145119928"/>
              </p:ext>
            </p:extLst>
          </p:nvPr>
        </p:nvGraphicFramePr>
        <p:xfrm>
          <a:off x="198355" y="2043656"/>
          <a:ext cx="5915025" cy="4576189"/>
        </p:xfrm>
        <a:graphic>
          <a:graphicData uri="http://schemas.openxmlformats.org/drawingml/2006/table">
            <a:tbl>
              <a:tblPr>
                <a:tableStyleId>{5C22544A-7EE6-4342-B048-85BDC9FD1C3A}</a:tableStyleId>
              </a:tblPr>
              <a:tblGrid>
                <a:gridCol w="5915025">
                  <a:extLst>
                    <a:ext uri="{9D8B030D-6E8A-4147-A177-3AD203B41FA5}">
                      <a16:colId xmlns:a16="http://schemas.microsoft.com/office/drawing/2014/main" val="295304245"/>
                    </a:ext>
                  </a:extLst>
                </a:gridCol>
              </a:tblGrid>
              <a:tr h="2383853">
                <a:tc>
                  <a:txBody>
                    <a:bodyPr/>
                    <a:lstStyle/>
                    <a:p>
                      <a:pPr algn="just">
                        <a:spcBef>
                          <a:spcPts val="600"/>
                        </a:spcBef>
                      </a:pPr>
                      <a:r>
                        <a:rPr lang="en-GB" sz="1000" u="sng">
                          <a:effectLst/>
                        </a:rPr>
                        <a:t>Notes:</a:t>
                      </a:r>
                      <a:endParaRPr lang="en-GB" sz="1100">
                        <a:effectLst/>
                      </a:endParaRPr>
                    </a:p>
                    <a:p>
                      <a:pPr algn="just"/>
                      <a:r>
                        <a:rPr lang="en-GB" sz="1000">
                          <a:effectLst/>
                        </a:rPr>
                        <a:t> </a:t>
                      </a:r>
                      <a:endParaRPr lang="en-GB" sz="1100">
                        <a:effectLst/>
                      </a:endParaRPr>
                    </a:p>
                    <a:p>
                      <a:pPr>
                        <a:lnSpc>
                          <a:spcPct val="200000"/>
                        </a:lnSpc>
                        <a:spcAft>
                          <a:spcPts val="600"/>
                        </a:spcAft>
                      </a:pPr>
                      <a:r>
                        <a:rPr lang="en-GB" sz="1100">
                          <a:effectLst/>
                        </a:rPr>
                        <a:t>The above responsibilities are subject to the general duties and responsibilities contained in the statement of conditions of employment and our equal opportunities policy.</a:t>
                      </a:r>
                    </a:p>
                    <a:p>
                      <a:pPr algn="just"/>
                      <a:r>
                        <a:rPr lang="en-GB" sz="1000">
                          <a:effectLst/>
                        </a:rPr>
                        <a:t>This job description allocates duties and responsibilities but does not direct the particular amount of time to be spent on carrying them out and no part of it may be so construed.</a:t>
                      </a:r>
                      <a:endParaRPr lang="en-GB" sz="1100">
                        <a:effectLst/>
                      </a:endParaRPr>
                    </a:p>
                    <a:p>
                      <a:pPr algn="just"/>
                      <a:r>
                        <a:rPr lang="en-GB" sz="1000">
                          <a:effectLst/>
                        </a:rPr>
                        <a:t> </a:t>
                      </a:r>
                      <a:endParaRPr lang="en-GB" sz="1100">
                        <a:effectLst/>
                      </a:endParaRPr>
                    </a:p>
                    <a:p>
                      <a:pPr>
                        <a:spcBef>
                          <a:spcPts val="600"/>
                        </a:spcBef>
                      </a:pPr>
                      <a:r>
                        <a:rPr lang="en-GB" sz="1000">
                          <a:effectLst/>
                        </a:rPr>
                        <a:t>This job description is not necessarily a comprehensive definition of the post and is subject to review following consultation.</a:t>
                      </a:r>
                      <a:endParaRPr lang="en-GB" sz="1100">
                        <a:effectLst/>
                      </a:endParaRPr>
                    </a:p>
                    <a:p>
                      <a:pPr>
                        <a:spcBef>
                          <a:spcPts val="600"/>
                        </a:spcBef>
                      </a:pPr>
                      <a:r>
                        <a:rPr lang="en-GB" sz="1000">
                          <a:effectLst/>
                        </a:rPr>
                        <a:t> </a:t>
                      </a:r>
                      <a:endParaRPr lang="en-GB" sz="1100">
                        <a:effectLst/>
                      </a:endParaRPr>
                    </a:p>
                    <a:p>
                      <a:pPr>
                        <a:spcBef>
                          <a:spcPts val="600"/>
                        </a:spcBef>
                      </a:pPr>
                      <a:r>
                        <a:rPr lang="en-GB" sz="1000">
                          <a:effectLst/>
                        </a:rPr>
                        <a:t>This post is subject to enhanced disclosure from the Disclosure and Barring Service.</a:t>
                      </a:r>
                      <a:endParaRPr lang="en-GB" sz="1100">
                        <a:effectLst/>
                        <a:latin typeface="Times New Roman" panose="02020603050405020304" pitchFamily="18" charset="0"/>
                        <a:ea typeface="Times New Roman" panose="02020603050405020304" pitchFamily="18" charset="0"/>
                      </a:endParaRPr>
                    </a:p>
                  </a:txBody>
                  <a:tcPr marL="64236" marR="64236" marT="0" marB="0"/>
                </a:tc>
                <a:extLst>
                  <a:ext uri="{0D108BD9-81ED-4DB2-BD59-A6C34878D82A}">
                    <a16:rowId xmlns:a16="http://schemas.microsoft.com/office/drawing/2014/main" val="1697331640"/>
                  </a:ext>
                </a:extLst>
              </a:tr>
              <a:tr h="465113">
                <a:tc>
                  <a:txBody>
                    <a:bodyPr/>
                    <a:lstStyle/>
                    <a:p>
                      <a:r>
                        <a:rPr lang="en-GB" sz="700">
                          <a:effectLst/>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tc>
                <a:extLst>
                  <a:ext uri="{0D108BD9-81ED-4DB2-BD59-A6C34878D82A}">
                    <a16:rowId xmlns:a16="http://schemas.microsoft.com/office/drawing/2014/main" val="2355253100"/>
                  </a:ext>
                </a:extLst>
              </a:tr>
              <a:tr h="1727223">
                <a:tc>
                  <a:txBody>
                    <a:bodyPr/>
                    <a:lstStyle/>
                    <a:p>
                      <a:r>
                        <a:rPr lang="en-GB" sz="1000" dirty="0">
                          <a:effectLst/>
                        </a:rPr>
                        <a:t> </a:t>
                      </a:r>
                      <a:endParaRPr lang="en-GB" sz="1100" dirty="0">
                        <a:effectLst/>
                      </a:endParaRPr>
                    </a:p>
                    <a:p>
                      <a:r>
                        <a:rPr lang="en-GB" sz="1000" dirty="0">
                          <a:effectLst/>
                        </a:rPr>
                        <a:t>Gateway College is subject to the Safeguarding Vulnerable Groups Act 2006 which requires that any candidate appointed must produce:</a:t>
                      </a:r>
                      <a:endParaRPr lang="en-GB" sz="1100" dirty="0">
                        <a:effectLst/>
                      </a:endParaRPr>
                    </a:p>
                    <a:p>
                      <a:r>
                        <a:rPr lang="en-GB" sz="1000" dirty="0">
                          <a:effectLst/>
                        </a:rPr>
                        <a:t> </a:t>
                      </a:r>
                      <a:endParaRPr lang="en-GB" sz="1100" dirty="0">
                        <a:effectLst/>
                      </a:endParaRPr>
                    </a:p>
                    <a:p>
                      <a:pPr marL="342900" lvl="0" indent="-342900">
                        <a:buFont typeface="Symbol" panose="05050102010706020507" pitchFamily="18" charset="2"/>
                        <a:buChar char=""/>
                        <a:tabLst>
                          <a:tab pos="457200" algn="l"/>
                        </a:tabLst>
                      </a:pPr>
                      <a:r>
                        <a:rPr lang="en-GB" sz="1000" dirty="0">
                          <a:effectLst/>
                        </a:rPr>
                        <a:t>A DBS clearance certificate</a:t>
                      </a:r>
                      <a:endParaRPr lang="en-GB" sz="1100" dirty="0">
                        <a:effectLst/>
                      </a:endParaRPr>
                    </a:p>
                    <a:p>
                      <a:pPr marL="342900" lvl="0" indent="-342900">
                        <a:buFont typeface="Symbol" panose="05050102010706020507" pitchFamily="18" charset="2"/>
                        <a:buChar char=""/>
                        <a:tabLst>
                          <a:tab pos="457200" algn="l"/>
                        </a:tabLst>
                      </a:pPr>
                      <a:r>
                        <a:rPr lang="en-GB" sz="1000" dirty="0">
                          <a:effectLst/>
                        </a:rPr>
                        <a:t>Proof of identity</a:t>
                      </a:r>
                      <a:endParaRPr lang="en-GB" sz="1100" dirty="0">
                        <a:effectLst/>
                      </a:endParaRPr>
                    </a:p>
                    <a:p>
                      <a:pPr marL="342900" lvl="0" indent="-342900">
                        <a:buFont typeface="Symbol" panose="05050102010706020507" pitchFamily="18" charset="2"/>
                        <a:buChar char=""/>
                        <a:tabLst>
                          <a:tab pos="457200" algn="l"/>
                        </a:tabLst>
                      </a:pPr>
                      <a:r>
                        <a:rPr lang="en-GB" sz="1000" dirty="0">
                          <a:effectLst/>
                        </a:rPr>
                        <a:t>Proof of qualifications</a:t>
                      </a:r>
                      <a:endParaRPr lang="en-GB" sz="1100" dirty="0">
                        <a:effectLst/>
                      </a:endParaRPr>
                    </a:p>
                    <a:p>
                      <a:pPr marL="342900" lvl="0" indent="-342900">
                        <a:buFont typeface="Symbol" panose="05050102010706020507" pitchFamily="18" charset="2"/>
                        <a:buChar char=""/>
                        <a:tabLst>
                          <a:tab pos="457200" algn="l"/>
                        </a:tabLst>
                      </a:pPr>
                      <a:r>
                        <a:rPr lang="en-GB" sz="1000" dirty="0">
                          <a:effectLst/>
                        </a:rPr>
                        <a:t>Proof of the right to work in the UK.</a:t>
                      </a:r>
                      <a:endParaRPr lang="en-GB" sz="1100" dirty="0">
                        <a:effectLst/>
                      </a:endParaRPr>
                    </a:p>
                    <a:p>
                      <a:r>
                        <a:rPr lang="en-GB" sz="1000" dirty="0">
                          <a:effectLst/>
                        </a:rPr>
                        <a:t> </a:t>
                      </a:r>
                      <a:endParaRPr lang="en-GB" sz="1100" dirty="0">
                        <a:effectLst/>
                      </a:endParaRPr>
                    </a:p>
                    <a:p>
                      <a:r>
                        <a:rPr lang="en-GB" sz="1000" dirty="0">
                          <a:effectLst/>
                        </a:rPr>
                        <a:t>All of these documents must be produced </a:t>
                      </a:r>
                      <a:r>
                        <a:rPr lang="en-GB" sz="1000" u="sng" dirty="0">
                          <a:effectLst/>
                        </a:rPr>
                        <a:t>BEFORE</a:t>
                      </a:r>
                      <a:r>
                        <a:rPr lang="en-GB" sz="1000" dirty="0">
                          <a:effectLst/>
                        </a:rPr>
                        <a:t> commencement of employment.</a:t>
                      </a:r>
                      <a:endParaRPr lang="en-GB" sz="1100" dirty="0">
                        <a:effectLst/>
                      </a:endParaRPr>
                    </a:p>
                    <a:p>
                      <a:r>
                        <a:rPr lang="en-GB" sz="1000" dirty="0">
                          <a:effectLst/>
                        </a:rPr>
                        <a:t> </a:t>
                      </a:r>
                      <a:endParaRPr lang="en-GB" sz="1100" dirty="0">
                        <a:effectLst/>
                        <a:latin typeface="Times New Roman" panose="02020603050405020304" pitchFamily="18" charset="0"/>
                        <a:ea typeface="Times New Roman" panose="02020603050405020304" pitchFamily="18" charset="0"/>
                      </a:endParaRPr>
                    </a:p>
                  </a:txBody>
                  <a:tcPr marL="64236" marR="64236" marT="0" marB="0" anchor="ctr"/>
                </a:tc>
                <a:extLst>
                  <a:ext uri="{0D108BD9-81ED-4DB2-BD59-A6C34878D82A}">
                    <a16:rowId xmlns:a16="http://schemas.microsoft.com/office/drawing/2014/main" val="2288985177"/>
                  </a:ext>
                </a:extLst>
              </a:tr>
            </a:tbl>
          </a:graphicData>
        </a:graphic>
      </p:graphicFrame>
    </p:spTree>
    <p:extLst>
      <p:ext uri="{BB962C8B-B14F-4D97-AF65-F5344CB8AC3E}">
        <p14:creationId xmlns:p14="http://schemas.microsoft.com/office/powerpoint/2010/main" val="165741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a hallway&#10;&#10;Description automatically generated">
            <a:extLst>
              <a:ext uri="{FF2B5EF4-FFF2-40B4-BE49-F238E27FC236}">
                <a16:creationId xmlns:a16="http://schemas.microsoft.com/office/drawing/2014/main" id="{16770C6B-CE2F-8310-AB31-4E540AE39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55"/>
            <a:ext cx="6858000" cy="9617789"/>
          </a:xfrm>
          <a:prstGeom prst="rect">
            <a:avLst/>
          </a:prstGeom>
        </p:spPr>
      </p:pic>
    </p:spTree>
    <p:extLst>
      <p:ext uri="{BB962C8B-B14F-4D97-AF65-F5344CB8AC3E}">
        <p14:creationId xmlns:p14="http://schemas.microsoft.com/office/powerpoint/2010/main" val="309760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5BF9505-B8C6-7E83-F9B2-10620D83B33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213045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brochure&#10;&#10;Description automatically generated">
            <a:extLst>
              <a:ext uri="{FF2B5EF4-FFF2-40B4-BE49-F238E27FC236}">
                <a16:creationId xmlns:a16="http://schemas.microsoft.com/office/drawing/2014/main" id="{AEAB2654-740F-0283-3575-63B05BB49F8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344824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ge of a brochure&#10;&#10;Description automatically generated">
            <a:extLst>
              <a:ext uri="{FF2B5EF4-FFF2-40B4-BE49-F238E27FC236}">
                <a16:creationId xmlns:a16="http://schemas.microsoft.com/office/drawing/2014/main" id="{CFFE6304-1433-73AB-830E-DBF04C940ED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263730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ocument&#10;&#10;Description automatically generated">
            <a:extLst>
              <a:ext uri="{FF2B5EF4-FFF2-40B4-BE49-F238E27FC236}">
                <a16:creationId xmlns:a16="http://schemas.microsoft.com/office/drawing/2014/main" id="{4603C30D-B3B4-981F-D49C-32AF5B491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170455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BFCF2D1-5D73-2D53-8595-B702801D7CC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
        <p:nvSpPr>
          <p:cNvPr id="4" name="TextBox 3">
            <a:extLst>
              <a:ext uri="{FF2B5EF4-FFF2-40B4-BE49-F238E27FC236}">
                <a16:creationId xmlns:a16="http://schemas.microsoft.com/office/drawing/2014/main" id="{EC945680-0258-6F22-3359-5EC09F29EDED}"/>
              </a:ext>
            </a:extLst>
          </p:cNvPr>
          <p:cNvSpPr txBox="1"/>
          <p:nvPr/>
        </p:nvSpPr>
        <p:spPr>
          <a:xfrm>
            <a:off x="1232730" y="6366617"/>
            <a:ext cx="2204815" cy="246221"/>
          </a:xfrm>
          <a:prstGeom prst="rect">
            <a:avLst/>
          </a:prstGeom>
          <a:solidFill>
            <a:schemeClr val="bg1"/>
          </a:solidFill>
        </p:spPr>
        <p:txBody>
          <a:bodyPr wrap="square" rtlCol="0">
            <a:spAutoFit/>
          </a:bodyPr>
          <a:lstStyle/>
          <a:p>
            <a:r>
              <a:rPr lang="en-GB" sz="1000" dirty="0">
                <a:latin typeface="Century Gothic" panose="020B0502020202020204" pitchFamily="34" charset="0"/>
                <a:hlinkClick r:id="rId3"/>
              </a:rPr>
              <a:t>www.gateway.ac.uk</a:t>
            </a:r>
            <a:r>
              <a:rPr lang="en-GB" sz="1000" dirty="0">
                <a:latin typeface="Century Gothic" panose="020B0502020202020204" pitchFamily="34" charset="0"/>
              </a:rPr>
              <a:t> </a:t>
            </a:r>
          </a:p>
        </p:txBody>
      </p:sp>
    </p:spTree>
    <p:extLst>
      <p:ext uri="{BB962C8B-B14F-4D97-AF65-F5344CB8AC3E}">
        <p14:creationId xmlns:p14="http://schemas.microsoft.com/office/powerpoint/2010/main" val="209459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book&#10;&#10;Description automatically generated">
            <a:extLst>
              <a:ext uri="{FF2B5EF4-FFF2-40B4-BE49-F238E27FC236}">
                <a16:creationId xmlns:a16="http://schemas.microsoft.com/office/drawing/2014/main" id="{932C5391-CD91-E004-1D4B-9A352AC97F4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258647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ocument&#10;&#10;Description automatically generated">
            <a:extLst>
              <a:ext uri="{FF2B5EF4-FFF2-40B4-BE49-F238E27FC236}">
                <a16:creationId xmlns:a16="http://schemas.microsoft.com/office/drawing/2014/main" id="{B259541D-4EC9-3807-9F02-52DCF2B5D33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70364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B2D7295-3827-CC89-6653-3BA9C9615A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1459820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145</TotalTime>
  <Words>853</Words>
  <Application>Microsoft Office PowerPoint</Application>
  <PresentationFormat>Custom</PresentationFormat>
  <Paragraphs>154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Century Gothic</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Hinal Makwana</dc:creator>
  <cp:lastModifiedBy>Gail Booth</cp:lastModifiedBy>
  <cp:revision>8</cp:revision>
  <dcterms:created xsi:type="dcterms:W3CDTF">2023-09-11T11:15:12Z</dcterms:created>
  <dcterms:modified xsi:type="dcterms:W3CDTF">2023-11-01T10:39:35Z</dcterms:modified>
</cp:coreProperties>
</file>