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D77796-30DB-411F-89CE-34AC4C6C0784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4CDDEB2-1CCF-46C2-B266-3B5159A629C5}">
      <dgm:prSet/>
      <dgm:spPr/>
      <dgm:t>
        <a:bodyPr/>
        <a:lstStyle/>
        <a:p>
          <a:r>
            <a:rPr lang="en-US"/>
            <a:t>This is an ideal course for those students who wish to access courses associated with Project Search but may be are not ready or confident. </a:t>
          </a:r>
        </a:p>
      </dgm:t>
    </dgm:pt>
    <dgm:pt modelId="{9C44BFC7-D912-4DA3-913D-7889468ABC1D}" type="parTrans" cxnId="{DECD89F5-A578-4C83-A115-8F7A6FD85AB9}">
      <dgm:prSet/>
      <dgm:spPr/>
      <dgm:t>
        <a:bodyPr/>
        <a:lstStyle/>
        <a:p>
          <a:endParaRPr lang="en-US"/>
        </a:p>
      </dgm:t>
    </dgm:pt>
    <dgm:pt modelId="{E08109EE-4F3F-4DCF-9D69-6772D4EC60FD}" type="sibTrans" cxnId="{DECD89F5-A578-4C83-A115-8F7A6FD85AB9}">
      <dgm:prSet/>
      <dgm:spPr/>
      <dgm:t>
        <a:bodyPr/>
        <a:lstStyle/>
        <a:p>
          <a:endParaRPr lang="en-US"/>
        </a:p>
      </dgm:t>
    </dgm:pt>
    <dgm:pt modelId="{64158A00-D825-45CE-A92E-BE3FAE870B95}">
      <dgm:prSet/>
      <dgm:spPr/>
      <dgm:t>
        <a:bodyPr/>
        <a:lstStyle/>
        <a:p>
          <a:r>
            <a:rPr lang="en-US"/>
            <a:t>The course will use enterprise challenges, team- work enhancing activities and employability training to ensure students are ready to undertake Project Search a year later.</a:t>
          </a:r>
        </a:p>
      </dgm:t>
    </dgm:pt>
    <dgm:pt modelId="{FDF8C881-4ADC-4628-8696-01B8AB0F633B}" type="parTrans" cxnId="{116E205B-98DF-436F-9A60-2A13DC260023}">
      <dgm:prSet/>
      <dgm:spPr/>
      <dgm:t>
        <a:bodyPr/>
        <a:lstStyle/>
        <a:p>
          <a:endParaRPr lang="en-US"/>
        </a:p>
      </dgm:t>
    </dgm:pt>
    <dgm:pt modelId="{CE97E4FD-CDC7-43B4-B961-5786CA9136D8}" type="sibTrans" cxnId="{116E205B-98DF-436F-9A60-2A13DC260023}">
      <dgm:prSet/>
      <dgm:spPr/>
      <dgm:t>
        <a:bodyPr/>
        <a:lstStyle/>
        <a:p>
          <a:endParaRPr lang="en-US"/>
        </a:p>
      </dgm:t>
    </dgm:pt>
    <dgm:pt modelId="{6651855B-384E-49F0-BA4F-594716DC4C9B}">
      <dgm:prSet/>
      <dgm:spPr/>
      <dgm:t>
        <a:bodyPr/>
        <a:lstStyle/>
        <a:p>
          <a:r>
            <a:rPr lang="en-US"/>
            <a:t>Students will continue to develop their Maths and English skills through Functional Skills or Life Skills Challenge accreditations.</a:t>
          </a:r>
        </a:p>
      </dgm:t>
    </dgm:pt>
    <dgm:pt modelId="{77BA1D79-ACAC-44AE-B13C-FE7D18EA9BC1}" type="parTrans" cxnId="{FEB90592-7495-46A2-BCCE-36D4BBDB3244}">
      <dgm:prSet/>
      <dgm:spPr/>
      <dgm:t>
        <a:bodyPr/>
        <a:lstStyle/>
        <a:p>
          <a:endParaRPr lang="en-US"/>
        </a:p>
      </dgm:t>
    </dgm:pt>
    <dgm:pt modelId="{B1928636-0D28-4DD3-BC70-ECCDF142DDBF}" type="sibTrans" cxnId="{FEB90592-7495-46A2-BCCE-36D4BBDB3244}">
      <dgm:prSet/>
      <dgm:spPr/>
      <dgm:t>
        <a:bodyPr/>
        <a:lstStyle/>
        <a:p>
          <a:endParaRPr lang="en-US"/>
        </a:p>
      </dgm:t>
    </dgm:pt>
    <dgm:pt modelId="{69247A82-60D4-481C-8F26-F126713F04DD}" type="pres">
      <dgm:prSet presAssocID="{4ED77796-30DB-411F-89CE-34AC4C6C0784}" presName="vert0" presStyleCnt="0">
        <dgm:presLayoutVars>
          <dgm:dir/>
          <dgm:animOne val="branch"/>
          <dgm:animLvl val="lvl"/>
        </dgm:presLayoutVars>
      </dgm:prSet>
      <dgm:spPr/>
    </dgm:pt>
    <dgm:pt modelId="{D24A77C8-F596-44BF-AEFD-7DFA95ED82E5}" type="pres">
      <dgm:prSet presAssocID="{D4CDDEB2-1CCF-46C2-B266-3B5159A629C5}" presName="thickLine" presStyleLbl="alignNode1" presStyleIdx="0" presStyleCnt="3"/>
      <dgm:spPr/>
    </dgm:pt>
    <dgm:pt modelId="{D48F0720-25F2-4A2D-8C03-B26D8C44CAA2}" type="pres">
      <dgm:prSet presAssocID="{D4CDDEB2-1CCF-46C2-B266-3B5159A629C5}" presName="horz1" presStyleCnt="0"/>
      <dgm:spPr/>
    </dgm:pt>
    <dgm:pt modelId="{E57C598D-249A-4827-A1F6-8C6D8467630E}" type="pres">
      <dgm:prSet presAssocID="{D4CDDEB2-1CCF-46C2-B266-3B5159A629C5}" presName="tx1" presStyleLbl="revTx" presStyleIdx="0" presStyleCnt="3"/>
      <dgm:spPr/>
    </dgm:pt>
    <dgm:pt modelId="{E2E56833-B64D-4708-9C08-35D2D0EE17D5}" type="pres">
      <dgm:prSet presAssocID="{D4CDDEB2-1CCF-46C2-B266-3B5159A629C5}" presName="vert1" presStyleCnt="0"/>
      <dgm:spPr/>
    </dgm:pt>
    <dgm:pt modelId="{7902D894-7AF7-44C4-9FA3-24F7BCA763B4}" type="pres">
      <dgm:prSet presAssocID="{64158A00-D825-45CE-A92E-BE3FAE870B95}" presName="thickLine" presStyleLbl="alignNode1" presStyleIdx="1" presStyleCnt="3"/>
      <dgm:spPr/>
    </dgm:pt>
    <dgm:pt modelId="{E925FC34-5277-421B-981E-91581598FD27}" type="pres">
      <dgm:prSet presAssocID="{64158A00-D825-45CE-A92E-BE3FAE870B95}" presName="horz1" presStyleCnt="0"/>
      <dgm:spPr/>
    </dgm:pt>
    <dgm:pt modelId="{2F60CC4D-432B-4761-B792-B4C0AF83EFDC}" type="pres">
      <dgm:prSet presAssocID="{64158A00-D825-45CE-A92E-BE3FAE870B95}" presName="tx1" presStyleLbl="revTx" presStyleIdx="1" presStyleCnt="3"/>
      <dgm:spPr/>
    </dgm:pt>
    <dgm:pt modelId="{C7ABEFFD-0F66-4334-B46E-E6D283C18E62}" type="pres">
      <dgm:prSet presAssocID="{64158A00-D825-45CE-A92E-BE3FAE870B95}" presName="vert1" presStyleCnt="0"/>
      <dgm:spPr/>
    </dgm:pt>
    <dgm:pt modelId="{DE1AE369-C581-4321-B338-743D7E3818DE}" type="pres">
      <dgm:prSet presAssocID="{6651855B-384E-49F0-BA4F-594716DC4C9B}" presName="thickLine" presStyleLbl="alignNode1" presStyleIdx="2" presStyleCnt="3"/>
      <dgm:spPr/>
    </dgm:pt>
    <dgm:pt modelId="{B2EC53C8-E248-4E8D-A3E0-3A306FFDFAE5}" type="pres">
      <dgm:prSet presAssocID="{6651855B-384E-49F0-BA4F-594716DC4C9B}" presName="horz1" presStyleCnt="0"/>
      <dgm:spPr/>
    </dgm:pt>
    <dgm:pt modelId="{C3514527-E4D4-492B-AB69-252BAF9E63CC}" type="pres">
      <dgm:prSet presAssocID="{6651855B-384E-49F0-BA4F-594716DC4C9B}" presName="tx1" presStyleLbl="revTx" presStyleIdx="2" presStyleCnt="3"/>
      <dgm:spPr/>
    </dgm:pt>
    <dgm:pt modelId="{3608F219-7CC4-4E42-A5B3-A4361542FF24}" type="pres">
      <dgm:prSet presAssocID="{6651855B-384E-49F0-BA4F-594716DC4C9B}" presName="vert1" presStyleCnt="0"/>
      <dgm:spPr/>
    </dgm:pt>
  </dgm:ptLst>
  <dgm:cxnLst>
    <dgm:cxn modelId="{E34BB218-76CA-40BE-9C64-090EE40398FF}" type="presOf" srcId="{64158A00-D825-45CE-A92E-BE3FAE870B95}" destId="{2F60CC4D-432B-4761-B792-B4C0AF83EFDC}" srcOrd="0" destOrd="0" presId="urn:microsoft.com/office/officeart/2008/layout/LinedList"/>
    <dgm:cxn modelId="{B55D1227-5597-49B6-A216-474516CE69B7}" type="presOf" srcId="{4ED77796-30DB-411F-89CE-34AC4C6C0784}" destId="{69247A82-60D4-481C-8F26-F126713F04DD}" srcOrd="0" destOrd="0" presId="urn:microsoft.com/office/officeart/2008/layout/LinedList"/>
    <dgm:cxn modelId="{116E205B-98DF-436F-9A60-2A13DC260023}" srcId="{4ED77796-30DB-411F-89CE-34AC4C6C0784}" destId="{64158A00-D825-45CE-A92E-BE3FAE870B95}" srcOrd="1" destOrd="0" parTransId="{FDF8C881-4ADC-4628-8696-01B8AB0F633B}" sibTransId="{CE97E4FD-CDC7-43B4-B961-5786CA9136D8}"/>
    <dgm:cxn modelId="{FEB90592-7495-46A2-BCCE-36D4BBDB3244}" srcId="{4ED77796-30DB-411F-89CE-34AC4C6C0784}" destId="{6651855B-384E-49F0-BA4F-594716DC4C9B}" srcOrd="2" destOrd="0" parTransId="{77BA1D79-ACAC-44AE-B13C-FE7D18EA9BC1}" sibTransId="{B1928636-0D28-4DD3-BC70-ECCDF142DDBF}"/>
    <dgm:cxn modelId="{DF3077A1-F557-4AD8-AE91-6FA7BB48922F}" type="presOf" srcId="{6651855B-384E-49F0-BA4F-594716DC4C9B}" destId="{C3514527-E4D4-492B-AB69-252BAF9E63CC}" srcOrd="0" destOrd="0" presId="urn:microsoft.com/office/officeart/2008/layout/LinedList"/>
    <dgm:cxn modelId="{28ABE7CB-BC67-40BE-BE94-4D813B1EC9D2}" type="presOf" srcId="{D4CDDEB2-1CCF-46C2-B266-3B5159A629C5}" destId="{E57C598D-249A-4827-A1F6-8C6D8467630E}" srcOrd="0" destOrd="0" presId="urn:microsoft.com/office/officeart/2008/layout/LinedList"/>
    <dgm:cxn modelId="{DECD89F5-A578-4C83-A115-8F7A6FD85AB9}" srcId="{4ED77796-30DB-411F-89CE-34AC4C6C0784}" destId="{D4CDDEB2-1CCF-46C2-B266-3B5159A629C5}" srcOrd="0" destOrd="0" parTransId="{9C44BFC7-D912-4DA3-913D-7889468ABC1D}" sibTransId="{E08109EE-4F3F-4DCF-9D69-6772D4EC60FD}"/>
    <dgm:cxn modelId="{5B60C9A3-3A39-4A02-85A0-351124428D29}" type="presParOf" srcId="{69247A82-60D4-481C-8F26-F126713F04DD}" destId="{D24A77C8-F596-44BF-AEFD-7DFA95ED82E5}" srcOrd="0" destOrd="0" presId="urn:microsoft.com/office/officeart/2008/layout/LinedList"/>
    <dgm:cxn modelId="{D9C88398-FADD-4B0A-AEAC-5F09DD3FFED7}" type="presParOf" srcId="{69247A82-60D4-481C-8F26-F126713F04DD}" destId="{D48F0720-25F2-4A2D-8C03-B26D8C44CAA2}" srcOrd="1" destOrd="0" presId="urn:microsoft.com/office/officeart/2008/layout/LinedList"/>
    <dgm:cxn modelId="{BFFB9735-55B2-49E8-9D2E-E3690F55E2CA}" type="presParOf" srcId="{D48F0720-25F2-4A2D-8C03-B26D8C44CAA2}" destId="{E57C598D-249A-4827-A1F6-8C6D8467630E}" srcOrd="0" destOrd="0" presId="urn:microsoft.com/office/officeart/2008/layout/LinedList"/>
    <dgm:cxn modelId="{80E9FE10-38AB-4620-B745-55F5FA275A7C}" type="presParOf" srcId="{D48F0720-25F2-4A2D-8C03-B26D8C44CAA2}" destId="{E2E56833-B64D-4708-9C08-35D2D0EE17D5}" srcOrd="1" destOrd="0" presId="urn:microsoft.com/office/officeart/2008/layout/LinedList"/>
    <dgm:cxn modelId="{A019BFEA-A98F-4BE5-959E-9E77DCD1BBDF}" type="presParOf" srcId="{69247A82-60D4-481C-8F26-F126713F04DD}" destId="{7902D894-7AF7-44C4-9FA3-24F7BCA763B4}" srcOrd="2" destOrd="0" presId="urn:microsoft.com/office/officeart/2008/layout/LinedList"/>
    <dgm:cxn modelId="{A5FABCA2-80DC-41E7-BF66-1083938D07E0}" type="presParOf" srcId="{69247A82-60D4-481C-8F26-F126713F04DD}" destId="{E925FC34-5277-421B-981E-91581598FD27}" srcOrd="3" destOrd="0" presId="urn:microsoft.com/office/officeart/2008/layout/LinedList"/>
    <dgm:cxn modelId="{18F30A0E-2E2F-41B0-84B4-A66089A58DB5}" type="presParOf" srcId="{E925FC34-5277-421B-981E-91581598FD27}" destId="{2F60CC4D-432B-4761-B792-B4C0AF83EFDC}" srcOrd="0" destOrd="0" presId="urn:microsoft.com/office/officeart/2008/layout/LinedList"/>
    <dgm:cxn modelId="{5954AA92-54CC-4865-B957-AF58F4B65E77}" type="presParOf" srcId="{E925FC34-5277-421B-981E-91581598FD27}" destId="{C7ABEFFD-0F66-4334-B46E-E6D283C18E62}" srcOrd="1" destOrd="0" presId="urn:microsoft.com/office/officeart/2008/layout/LinedList"/>
    <dgm:cxn modelId="{74D08003-AC3B-407C-9169-69E28D676D51}" type="presParOf" srcId="{69247A82-60D4-481C-8F26-F126713F04DD}" destId="{DE1AE369-C581-4321-B338-743D7E3818DE}" srcOrd="4" destOrd="0" presId="urn:microsoft.com/office/officeart/2008/layout/LinedList"/>
    <dgm:cxn modelId="{01341EDD-BEF3-4998-8F7E-79F10ED3783D}" type="presParOf" srcId="{69247A82-60D4-481C-8F26-F126713F04DD}" destId="{B2EC53C8-E248-4E8D-A3E0-3A306FFDFAE5}" srcOrd="5" destOrd="0" presId="urn:microsoft.com/office/officeart/2008/layout/LinedList"/>
    <dgm:cxn modelId="{520AC6D2-D5AD-43EC-9ACA-3D13FC3A1580}" type="presParOf" srcId="{B2EC53C8-E248-4E8D-A3E0-3A306FFDFAE5}" destId="{C3514527-E4D4-492B-AB69-252BAF9E63CC}" srcOrd="0" destOrd="0" presId="urn:microsoft.com/office/officeart/2008/layout/LinedList"/>
    <dgm:cxn modelId="{10C41319-B432-46DE-81B0-C1323A0580B5}" type="presParOf" srcId="{B2EC53C8-E248-4E8D-A3E0-3A306FFDFAE5}" destId="{3608F219-7CC4-4E42-A5B3-A4361542FF2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4A77C8-F596-44BF-AEFD-7DFA95ED82E5}">
      <dsp:nvSpPr>
        <dsp:cNvPr id="0" name=""/>
        <dsp:cNvSpPr/>
      </dsp:nvSpPr>
      <dsp:spPr>
        <a:xfrm>
          <a:off x="0" y="2187"/>
          <a:ext cx="478041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7C598D-249A-4827-A1F6-8C6D8467630E}">
      <dsp:nvSpPr>
        <dsp:cNvPr id="0" name=""/>
        <dsp:cNvSpPr/>
      </dsp:nvSpPr>
      <dsp:spPr>
        <a:xfrm>
          <a:off x="0" y="2187"/>
          <a:ext cx="4780416" cy="14921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This is an ideal course for those students who wish to access courses associated with Project Search but may be are not ready or confident. </a:t>
          </a:r>
        </a:p>
      </dsp:txBody>
      <dsp:txXfrm>
        <a:off x="0" y="2187"/>
        <a:ext cx="4780416" cy="1492116"/>
      </dsp:txXfrm>
    </dsp:sp>
    <dsp:sp modelId="{7902D894-7AF7-44C4-9FA3-24F7BCA763B4}">
      <dsp:nvSpPr>
        <dsp:cNvPr id="0" name=""/>
        <dsp:cNvSpPr/>
      </dsp:nvSpPr>
      <dsp:spPr>
        <a:xfrm>
          <a:off x="0" y="1494304"/>
          <a:ext cx="478041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60CC4D-432B-4761-B792-B4C0AF83EFDC}">
      <dsp:nvSpPr>
        <dsp:cNvPr id="0" name=""/>
        <dsp:cNvSpPr/>
      </dsp:nvSpPr>
      <dsp:spPr>
        <a:xfrm>
          <a:off x="0" y="1494304"/>
          <a:ext cx="4780416" cy="14921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The course will use enterprise challenges, team- work enhancing activities and employability training to ensure students are ready to undertake Project Search a year later.</a:t>
          </a:r>
        </a:p>
      </dsp:txBody>
      <dsp:txXfrm>
        <a:off x="0" y="1494304"/>
        <a:ext cx="4780416" cy="1492116"/>
      </dsp:txXfrm>
    </dsp:sp>
    <dsp:sp modelId="{DE1AE369-C581-4321-B338-743D7E3818DE}">
      <dsp:nvSpPr>
        <dsp:cNvPr id="0" name=""/>
        <dsp:cNvSpPr/>
      </dsp:nvSpPr>
      <dsp:spPr>
        <a:xfrm>
          <a:off x="0" y="2986421"/>
          <a:ext cx="4780416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514527-E4D4-492B-AB69-252BAF9E63CC}">
      <dsp:nvSpPr>
        <dsp:cNvPr id="0" name=""/>
        <dsp:cNvSpPr/>
      </dsp:nvSpPr>
      <dsp:spPr>
        <a:xfrm>
          <a:off x="0" y="2986421"/>
          <a:ext cx="4780416" cy="14921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Students will continue to develop their Maths and English skills through Functional Skills or Life Skills Challenge accreditations.</a:t>
          </a:r>
        </a:p>
      </dsp:txBody>
      <dsp:txXfrm>
        <a:off x="0" y="2986421"/>
        <a:ext cx="4780416" cy="1492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99451-A091-2103-3A23-AF47886761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C35906-926B-A8CE-7763-52203DD7E7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D7EF9-76BC-FEC4-55F3-84EA6D791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8BF4-E166-4D58-BCED-C419628BCEF0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90E8E-FFC6-5B68-DA0B-D6685BA41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F3ACD-2A4B-83CF-6CA1-5CCCF4EAE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1392-E210-4C81-8CB4-9D644496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63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F4E2C-6B66-6CE9-F52E-D8AB986F7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976F8A-2704-4F35-0F10-0469BDBCC2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B4901-A01A-7301-CEC0-58A15A5B0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8BF4-E166-4D58-BCED-C419628BCEF0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E1C19-365F-292C-DC99-0585F90F0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4BD43-5E2D-FA4A-EB24-B191D9B79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1392-E210-4C81-8CB4-9D644496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182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7A9DA0-EE1A-D90F-0207-3E1ED3D954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286F30-4A96-B13F-1BC6-54E06751D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4B7F45-DDE2-E4FE-575F-42540B830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8BF4-E166-4D58-BCED-C419628BCEF0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CE31C-F0C8-2FCE-05B1-E6C76FAE5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B66469-9435-20C4-D96C-84290072E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1392-E210-4C81-8CB4-9D644496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840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C2748-7FB3-17A3-5584-576A235F6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2714A-8A30-B625-FA3E-EE21969D3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0ECC2-C91B-D94E-63FA-7B335C06F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8BF4-E166-4D58-BCED-C419628BCEF0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45176-C965-01EF-294E-5824B12E3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02CF6-B2BB-16A9-1906-519C0732C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1392-E210-4C81-8CB4-9D644496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11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999E6-732E-27AE-1F09-F7CC30921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551D43-7003-A54B-FCE9-B411FC1BD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74BCA-2900-5961-FB46-2637CE35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8BF4-E166-4D58-BCED-C419628BCEF0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DA528F-72C9-078E-7D91-3D32330FB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662FD-8F33-FDDF-D99E-94DC1F651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1392-E210-4C81-8CB4-9D644496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892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3012E-6B87-4B5C-196D-76079748F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6FD6A-AB07-356B-CA23-CA7B12E9C7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672048-7ABB-6A7F-5604-E606BEAA6C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365316-CDB9-5D6D-E7BB-6AD515FCF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8BF4-E166-4D58-BCED-C419628BCEF0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DD2C20-1685-9CCA-0267-144F0F1E6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753C00-A934-D9D8-6D3D-A0633C500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1392-E210-4C81-8CB4-9D644496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357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BCD51-36DE-6931-0E9F-61740A1C1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CDB910-0C8E-BBAD-FF5A-2E485043B7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3EDF6C-BB48-60AF-7147-B5D28A9C37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B78590-3461-FF93-B633-03B0548EE8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0C7621-126D-3C43-8608-922F48C239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AD2CD0-E4C9-6926-3619-2B2E664C6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8BF4-E166-4D58-BCED-C419628BCEF0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BA317A-297A-54A2-238C-598C2C0C7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16945A-BED0-E429-4240-F85304B2F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1392-E210-4C81-8CB4-9D644496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303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E9080-3625-6588-AC47-83B4DA362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5686E2-8211-2355-ED26-B56459330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8BF4-E166-4D58-BCED-C419628BCEF0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5BAACF-A436-F818-2ECB-75529CC9A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368EC2-4B28-DAA5-16F2-8CD0C2D6F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1392-E210-4C81-8CB4-9D644496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41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3B3C79-BE82-748B-4956-231BCC04A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8BF4-E166-4D58-BCED-C419628BCEF0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DC1131-D3B5-65A0-AF74-7751C8E4D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BD681A-C310-0679-E7DB-6FDBACD51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1392-E210-4C81-8CB4-9D644496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09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73BE8-D990-28BE-187C-3496EEC96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ACE8B-11C3-5407-815E-02E8E407C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4A8A9C-91B1-BB20-1378-D102C759FE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5ACB8-350F-0E6B-EE30-D02AB8E0A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8BF4-E166-4D58-BCED-C419628BCEF0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853210-34F0-12F1-81D2-EE45141D1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7E4C6-DAF7-4E5E-67B6-B8CF0204A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1392-E210-4C81-8CB4-9D644496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996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433C4-EDE8-B816-87DF-7F00B5DB7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E7082A-D12E-2E0E-38A1-29C68C3A0B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03F764-B9F5-58B1-A401-431A613567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5355BA-FE8F-B2B8-8A02-4B56C2F59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8BF4-E166-4D58-BCED-C419628BCEF0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57341D-66BF-DA89-C43D-842EA2454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AFD671-838C-520A-D6FB-373FA6B02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1392-E210-4C81-8CB4-9D644496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955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4044F8-CDAB-B068-01DA-54A17F88F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8C64FB-E4D4-2DD5-AA58-2A5177314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2AF07-371E-6330-8BFC-444825873C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C8BF4-E166-4D58-BCED-C419628BCEF0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08BA0-B7C1-E8A8-D778-BEEB4D4EDC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6CA0F-0ACC-455A-6545-0E50E8240B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81392-E210-4C81-8CB4-9D644496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608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75" name="Rectangle 1074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7" name="Right Triangle 1076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9" name="Rectangle 1078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000E41-7787-834F-29D1-D96D8A5676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0" y="1383528"/>
            <a:ext cx="5925989" cy="3167510"/>
          </a:xfrm>
        </p:spPr>
        <p:txBody>
          <a:bodyPr anchor="b">
            <a:normAutofit/>
          </a:bodyPr>
          <a:lstStyle/>
          <a:p>
            <a:pPr algn="r"/>
            <a:r>
              <a:rPr lang="en-US" sz="5300" b="1"/>
              <a:t>Getting ready for work</a:t>
            </a:r>
            <a:br>
              <a:rPr lang="en-US" sz="5300" b="1"/>
            </a:br>
            <a:r>
              <a:rPr lang="en-US" sz="5300" b="1"/>
              <a:t>Level 1 Life Skills Pathway </a:t>
            </a:r>
            <a:endParaRPr lang="en-GB" sz="5300" b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3BA7C4-39BC-12F3-A561-BD9F6B9576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201" y="4582814"/>
            <a:ext cx="5925987" cy="1312657"/>
          </a:xfrm>
        </p:spPr>
        <p:txBody>
          <a:bodyPr anchor="t">
            <a:normAutofit/>
          </a:bodyPr>
          <a:lstStyle/>
          <a:p>
            <a:pPr algn="r"/>
            <a:r>
              <a:rPr lang="en-US"/>
              <a:t>Pre -Supported Internships 2023- 2024</a:t>
            </a:r>
          </a:p>
          <a:p>
            <a:pPr algn="r"/>
            <a:r>
              <a:rPr lang="en-US"/>
              <a:t>Gateway College</a:t>
            </a:r>
            <a:endParaRPr lang="en-GB"/>
          </a:p>
        </p:txBody>
      </p:sp>
      <p:pic>
        <p:nvPicPr>
          <p:cNvPr id="1026" name="Picture 2" descr="Leicester - London Road Co-op, 368 London Road, Leicester ...">
            <a:extLst>
              <a:ext uri="{FF2B5EF4-FFF2-40B4-BE49-F238E27FC236}">
                <a16:creationId xmlns:a16="http://schemas.microsoft.com/office/drawing/2014/main" id="{4F60A9F2-11C0-EB11-75D6-778A828C85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14615" y="2316417"/>
            <a:ext cx="2566013" cy="2489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ether Hall School - A Place to Shine">
            <a:extLst>
              <a:ext uri="{FF2B5EF4-FFF2-40B4-BE49-F238E27FC236}">
                <a16:creationId xmlns:a16="http://schemas.microsoft.com/office/drawing/2014/main" id="{F7DB7671-F750-12A7-BAB5-619B4EDB0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2252" y="623275"/>
            <a:ext cx="2314575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C6EB13C6-D631-1AD3-5667-DA73BB88AC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4194" y="4295775"/>
            <a:ext cx="18192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5622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0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2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Right Triangle 24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C71E1D-E178-DC4E-7649-5A23F4B58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057101" cy="4480726"/>
          </a:xfrm>
        </p:spPr>
        <p:txBody>
          <a:bodyPr>
            <a:normAutofit/>
          </a:bodyPr>
          <a:lstStyle/>
          <a:p>
            <a:pPr algn="r"/>
            <a:r>
              <a:rPr lang="en-US" sz="6600" b="1"/>
              <a:t>What is it?</a:t>
            </a:r>
            <a:endParaRPr lang="en-GB" sz="6600" b="1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0FB0A0DC-E8EA-2613-DB38-2BE8E9B66B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1223908"/>
              </p:ext>
            </p:extLst>
          </p:nvPr>
        </p:nvGraphicFramePr>
        <p:xfrm>
          <a:off x="5170778" y="1188637"/>
          <a:ext cx="4780416" cy="448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7782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F474090D-CD95-4B41-BE3D-6596953D3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4662" y="323519"/>
            <a:ext cx="4323899" cy="6212748"/>
          </a:xfrm>
          <a:custGeom>
            <a:avLst/>
            <a:gdLst>
              <a:gd name="connsiteX0" fmla="*/ 0 w 4323899"/>
              <a:gd name="connsiteY0" fmla="*/ 0 h 6212748"/>
              <a:gd name="connsiteX1" fmla="*/ 742501 w 4323899"/>
              <a:gd name="connsiteY1" fmla="*/ 0 h 6212748"/>
              <a:gd name="connsiteX2" fmla="*/ 4323899 w 4323899"/>
              <a:gd name="connsiteY2" fmla="*/ 0 h 6212748"/>
              <a:gd name="connsiteX3" fmla="*/ 4323899 w 4323899"/>
              <a:gd name="connsiteY3" fmla="*/ 2864954 h 6212748"/>
              <a:gd name="connsiteX4" fmla="*/ 880454 w 4323899"/>
              <a:gd name="connsiteY4" fmla="*/ 6212748 h 6212748"/>
              <a:gd name="connsiteX5" fmla="*/ 0 w 4323899"/>
              <a:gd name="connsiteY5" fmla="*/ 6212748 h 6212748"/>
              <a:gd name="connsiteX6" fmla="*/ 0 w 4323899"/>
              <a:gd name="connsiteY6" fmla="*/ 6210962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3899" h="6212748">
                <a:moveTo>
                  <a:pt x="0" y="0"/>
                </a:moveTo>
                <a:lnTo>
                  <a:pt x="742501" y="0"/>
                </a:lnTo>
                <a:lnTo>
                  <a:pt x="4323899" y="0"/>
                </a:lnTo>
                <a:lnTo>
                  <a:pt x="4323899" y="2864954"/>
                </a:lnTo>
                <a:lnTo>
                  <a:pt x="880454" y="6212748"/>
                </a:lnTo>
                <a:lnTo>
                  <a:pt x="0" y="6212748"/>
                </a:lnTo>
                <a:lnTo>
                  <a:pt x="0" y="621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8F3E811-B104-4DFF-951A-008C860FF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D6A771-FB4B-3351-D3D9-20191B8DB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6203" y="1443390"/>
            <a:ext cx="3268216" cy="3405880"/>
          </a:xfrm>
        </p:spPr>
        <p:txBody>
          <a:bodyPr>
            <a:normAutofit/>
          </a:bodyPr>
          <a:lstStyle/>
          <a:p>
            <a:r>
              <a:rPr lang="en-US" sz="6000" b="1"/>
              <a:t>Do I attend College?</a:t>
            </a:r>
            <a:endParaRPr lang="en-GB" sz="60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5A208-6FA6-4706-FF7F-EB86C9D27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304" y="1266614"/>
            <a:ext cx="5769224" cy="37594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500"/>
              <a:t>The students have 2 day a week at college  and will cover:</a:t>
            </a:r>
          </a:p>
          <a:p>
            <a:r>
              <a:rPr lang="en-US" sz="1500"/>
              <a:t>Health and safety</a:t>
            </a:r>
          </a:p>
          <a:p>
            <a:r>
              <a:rPr lang="en-US" sz="1500"/>
              <a:t>Interview skills</a:t>
            </a:r>
          </a:p>
          <a:p>
            <a:r>
              <a:rPr lang="en-US" sz="1500"/>
              <a:t>CV Writing</a:t>
            </a:r>
          </a:p>
          <a:p>
            <a:r>
              <a:rPr lang="en-US" sz="1500"/>
              <a:t>Dress to Impress</a:t>
            </a:r>
          </a:p>
          <a:p>
            <a:r>
              <a:rPr lang="en-US" sz="1500"/>
              <a:t>Communication skills</a:t>
            </a:r>
          </a:p>
          <a:p>
            <a:r>
              <a:rPr lang="en-US" sz="1500"/>
              <a:t>Healthy lifestyles</a:t>
            </a:r>
          </a:p>
          <a:p>
            <a:r>
              <a:rPr lang="en-US" sz="1500"/>
              <a:t>Travel training</a:t>
            </a:r>
          </a:p>
          <a:p>
            <a:r>
              <a:rPr lang="en-US" sz="1500"/>
              <a:t>Team working </a:t>
            </a:r>
          </a:p>
          <a:p>
            <a:r>
              <a:rPr lang="en-US" sz="1500"/>
              <a:t>Setting up an enterprise</a:t>
            </a:r>
          </a:p>
          <a:p>
            <a:r>
              <a:rPr lang="en-US" sz="1500"/>
              <a:t>Units to develop wider Employability skills</a:t>
            </a:r>
            <a:endParaRPr lang="en-GB" sz="1500"/>
          </a:p>
        </p:txBody>
      </p:sp>
    </p:spTree>
    <p:extLst>
      <p:ext uri="{BB962C8B-B14F-4D97-AF65-F5344CB8AC3E}">
        <p14:creationId xmlns:p14="http://schemas.microsoft.com/office/powerpoint/2010/main" val="3678404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40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Triangle 4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E2EDB6-6D98-6E53-1BCC-F1B1D68C4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057101" cy="4480726"/>
          </a:xfrm>
        </p:spPr>
        <p:txBody>
          <a:bodyPr>
            <a:normAutofit/>
          </a:bodyPr>
          <a:lstStyle/>
          <a:p>
            <a:pPr algn="r"/>
            <a:r>
              <a:rPr lang="en-US" sz="4100" b="1"/>
              <a:t>What are the work  placements?</a:t>
            </a:r>
            <a:endParaRPr lang="en-GB" sz="4100" b="1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Content Placeholder 3">
            <a:extLst>
              <a:ext uri="{FF2B5EF4-FFF2-40B4-BE49-F238E27FC236}">
                <a16:creationId xmlns:a16="http://schemas.microsoft.com/office/drawing/2014/main" id="{4BD5D8D2-1D3D-6096-B321-AC945492A1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0676143"/>
              </p:ext>
            </p:extLst>
          </p:nvPr>
        </p:nvGraphicFramePr>
        <p:xfrm>
          <a:off x="5002309" y="1021977"/>
          <a:ext cx="4787147" cy="6560359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787147">
                  <a:extLst>
                    <a:ext uri="{9D8B030D-6E8A-4147-A177-3AD203B41FA5}">
                      <a16:colId xmlns:a16="http://schemas.microsoft.com/office/drawing/2014/main" val="696209202"/>
                    </a:ext>
                  </a:extLst>
                </a:gridCol>
              </a:tblGrid>
              <a:tr h="632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There is a mixture of Internal and external work placements available depending on a students needs/experience and aspirations. </a:t>
                      </a:r>
                    </a:p>
                    <a:p>
                      <a:pPr algn="l" fontAlgn="b"/>
                      <a:endParaRPr lang="en-US" sz="16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1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These are:</a:t>
                      </a:r>
                      <a:endParaRPr lang="en-GB" sz="16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1" marR="75901" marT="12580" marB="94353" anchor="b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3938799"/>
                  </a:ext>
                </a:extLst>
              </a:tr>
              <a:tr h="676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Internal </a:t>
                      </a:r>
                    </a:p>
                    <a:p>
                      <a:pPr algn="l" fontAlgn="b"/>
                      <a:r>
                        <a:rPr lang="en-US" sz="16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Sweet Market</a:t>
                      </a:r>
                    </a:p>
                    <a:p>
                      <a:pPr algn="l" fontAlgn="b"/>
                      <a:r>
                        <a:rPr lang="en-US" sz="16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Community Sports Gym/Sports Hall</a:t>
                      </a:r>
                    </a:p>
                    <a:p>
                      <a:pPr algn="l" fontAlgn="b"/>
                      <a:r>
                        <a:rPr lang="en-GB" sz="16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Library admin</a:t>
                      </a:r>
                    </a:p>
                  </a:txBody>
                  <a:tcPr marL="44031" marR="75901" marT="12580" marB="94353" anchor="b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1136150"/>
                  </a:ext>
                </a:extLst>
              </a:tr>
              <a:tr h="107758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6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External</a:t>
                      </a:r>
                    </a:p>
                    <a:p>
                      <a:pPr algn="l" fontAlgn="b"/>
                      <a:r>
                        <a:rPr lang="en-GB" sz="16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COOP (Various locations)</a:t>
                      </a:r>
                    </a:p>
                    <a:p>
                      <a:pPr algn="l" fontAlgn="b"/>
                      <a:r>
                        <a:rPr lang="en-GB" sz="16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Emerald centre</a:t>
                      </a:r>
                    </a:p>
                    <a:p>
                      <a:pPr algn="l" fontAlgn="b"/>
                      <a:r>
                        <a:rPr lang="en-GB" sz="16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Nether Hall School</a:t>
                      </a:r>
                    </a:p>
                    <a:p>
                      <a:pPr algn="l" fontAlgn="b"/>
                      <a:endParaRPr lang="en-GB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GB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1" marR="75901" marT="12580" marB="94353" anchor="b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6267208"/>
                  </a:ext>
                </a:extLst>
              </a:tr>
              <a:tr h="292265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1" marR="75901" marT="12580" marB="94353" anchor="b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2568974"/>
                  </a:ext>
                </a:extLst>
              </a:tr>
              <a:tr h="292265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1" marR="75901" marT="12580" marB="94353" anchor="b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4441451"/>
                  </a:ext>
                </a:extLst>
              </a:tr>
              <a:tr h="292265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1" marR="75901" marT="12580" marB="94353" anchor="b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5464439"/>
                  </a:ext>
                </a:extLst>
              </a:tr>
              <a:tr h="292265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1" marR="75901" marT="12580" marB="94353" anchor="b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1000829"/>
                  </a:ext>
                </a:extLst>
              </a:tr>
              <a:tr h="292265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1" marR="75901" marT="12580" marB="94353" anchor="b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2950343"/>
                  </a:ext>
                </a:extLst>
              </a:tr>
              <a:tr h="292265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1" marR="75901" marT="12580" marB="94353" anchor="b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6091812"/>
                  </a:ext>
                </a:extLst>
              </a:tr>
              <a:tr h="292265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1" marR="75901" marT="12580" marB="94353" anchor="b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6790932"/>
                  </a:ext>
                </a:extLst>
              </a:tr>
              <a:tr h="292265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1" marR="75901" marT="12580" marB="94353" anchor="b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8837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4942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Triangle 24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222817-AD27-C409-103D-1C340EDAE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305" y="3415754"/>
            <a:ext cx="9471956" cy="1137111"/>
          </a:xfrm>
        </p:spPr>
        <p:txBody>
          <a:bodyPr>
            <a:normAutofit/>
          </a:bodyPr>
          <a:lstStyle/>
          <a:p>
            <a:r>
              <a:rPr lang="en-US" sz="5400" b="1"/>
              <a:t>Entry requirements</a:t>
            </a:r>
            <a:endParaRPr lang="en-GB" sz="5400" b="1"/>
          </a:p>
        </p:txBody>
      </p:sp>
      <p:pic>
        <p:nvPicPr>
          <p:cNvPr id="20" name="Graphic 19" descr="Id Badge">
            <a:extLst>
              <a:ext uri="{FF2B5EF4-FFF2-40B4-BE49-F238E27FC236}">
                <a16:creationId xmlns:a16="http://schemas.microsoft.com/office/drawing/2014/main" id="{1BB0940D-B021-A192-3D31-98B51DB43D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89304" y="1173707"/>
            <a:ext cx="2065992" cy="206599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19B2C-A41A-8907-0910-409CF6566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304" y="4612943"/>
            <a:ext cx="7745969" cy="1408222"/>
          </a:xfrm>
        </p:spPr>
        <p:txBody>
          <a:bodyPr anchor="t">
            <a:normAutofit/>
          </a:bodyPr>
          <a:lstStyle/>
          <a:p>
            <a:r>
              <a:rPr lang="en-US" sz="1700"/>
              <a:t>No formal qualifications are needed</a:t>
            </a:r>
          </a:p>
          <a:p>
            <a:r>
              <a:rPr lang="en-US" sz="1700"/>
              <a:t>You must have an EHCP</a:t>
            </a:r>
          </a:p>
          <a:p>
            <a:r>
              <a:rPr lang="en-US" sz="1700"/>
              <a:t>You must be willing to undertake travel training or be travel trained</a:t>
            </a:r>
          </a:p>
          <a:p>
            <a:r>
              <a:rPr lang="en-US" sz="1700"/>
              <a:t>You must want to gain employment and join Project Search a year later</a:t>
            </a:r>
          </a:p>
        </p:txBody>
      </p:sp>
    </p:spTree>
    <p:extLst>
      <p:ext uri="{BB962C8B-B14F-4D97-AF65-F5344CB8AC3E}">
        <p14:creationId xmlns:p14="http://schemas.microsoft.com/office/powerpoint/2010/main" val="2634074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2D4231-92A4-405F-3ACE-6444063BF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6600" b="1"/>
              <a:t>How do I apply?</a:t>
            </a:r>
            <a:endParaRPr lang="en-GB" sz="6600" b="1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CAFA7-DEDA-EC4A-CC16-32C0DFD40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en-US" sz="2400"/>
              <a:t>Complete PS16 application/Gateway application </a:t>
            </a:r>
          </a:p>
          <a:p>
            <a:r>
              <a:rPr lang="en-US" sz="2400"/>
              <a:t>Refer to Kerry Reeve and Katy Middleton</a:t>
            </a:r>
          </a:p>
          <a:p>
            <a:r>
              <a:rPr lang="en-US" sz="2400"/>
              <a:t>Attend Recruitment event</a:t>
            </a:r>
          </a:p>
          <a:p>
            <a:r>
              <a:rPr lang="en-US" sz="2400"/>
              <a:t>Tasters/Induction September to be ready to begin work asap internal or external.</a:t>
            </a:r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3540961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265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Getting ready for work Level 1 Life Skills Pathway </vt:lpstr>
      <vt:lpstr>What is it?</vt:lpstr>
      <vt:lpstr>Do I attend College?</vt:lpstr>
      <vt:lpstr>What are the work  placements?</vt:lpstr>
      <vt:lpstr>Entry requirements</vt:lpstr>
      <vt:lpstr>How do I apply?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into work  DFN Project Search</dc:title>
  <dc:creator>Kerry Reeve</dc:creator>
  <cp:lastModifiedBy>Kerry Reeve</cp:lastModifiedBy>
  <cp:revision>4</cp:revision>
  <dcterms:created xsi:type="dcterms:W3CDTF">2023-08-04T10:02:31Z</dcterms:created>
  <dcterms:modified xsi:type="dcterms:W3CDTF">2023-08-16T13:44:44Z</dcterms:modified>
</cp:coreProperties>
</file>