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7" r:id="rId2"/>
    <p:sldId id="256" r:id="rId3"/>
    <p:sldId id="260" r:id="rId4"/>
    <p:sldId id="262" r:id="rId5"/>
    <p:sldId id="263" r:id="rId6"/>
    <p:sldId id="261" r:id="rId7"/>
    <p:sldId id="265" r:id="rId8"/>
    <p:sldId id="264" r:id="rId9"/>
    <p:sldId id="258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186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B9D115-CFD7-4A93-BB85-D4AD2E73EE0A}" type="datetimeFigureOut">
              <a:rPr lang="en-GB" smtClean="0"/>
              <a:t>04/07/2022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233F5C-830F-4C3D-9B87-552A12287B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61690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4507E7-B4FC-4158-97C9-632D077A2271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88772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A1C86-8046-4536-A64A-13A85C8BDE10}" type="datetimeFigureOut">
              <a:rPr lang="en-GB" smtClean="0"/>
              <a:t>04/07/2022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C9278-6852-4E11-98D4-3E22BE7974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7796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A1C86-8046-4536-A64A-13A85C8BDE10}" type="datetimeFigureOut">
              <a:rPr lang="en-GB" smtClean="0"/>
              <a:t>04/07/2022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C9278-6852-4E11-98D4-3E22BE7974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6740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A1C86-8046-4536-A64A-13A85C8BDE10}" type="datetimeFigureOut">
              <a:rPr lang="en-GB" smtClean="0"/>
              <a:t>04/07/2022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C9278-6852-4E11-98D4-3E22BE7974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42179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A1C86-8046-4536-A64A-13A85C8BDE10}" type="datetimeFigureOut">
              <a:rPr lang="en-GB" smtClean="0"/>
              <a:t>04/07/2022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C9278-6852-4E11-98D4-3E22BE7974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32193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A1C86-8046-4536-A64A-13A85C8BDE10}" type="datetimeFigureOut">
              <a:rPr lang="en-GB" smtClean="0"/>
              <a:t>04/07/2022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C9278-6852-4E11-98D4-3E22BE7974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7277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A1C86-8046-4536-A64A-13A85C8BDE10}" type="datetimeFigureOut">
              <a:rPr lang="en-GB" smtClean="0"/>
              <a:t>04/07/2022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C9278-6852-4E11-98D4-3E22BE7974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85431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A1C86-8046-4536-A64A-13A85C8BDE10}" type="datetimeFigureOut">
              <a:rPr lang="en-GB" smtClean="0"/>
              <a:t>04/07/2022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C9278-6852-4E11-98D4-3E22BE7974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70016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A1C86-8046-4536-A64A-13A85C8BDE10}" type="datetimeFigureOut">
              <a:rPr lang="en-GB" smtClean="0"/>
              <a:t>04/07/2022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C9278-6852-4E11-98D4-3E22BE7974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92506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A1C86-8046-4536-A64A-13A85C8BDE10}" type="datetimeFigureOut">
              <a:rPr lang="en-GB" smtClean="0"/>
              <a:t>04/07/2022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C9278-6852-4E11-98D4-3E22BE7974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770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A1C86-8046-4536-A64A-13A85C8BDE10}" type="datetimeFigureOut">
              <a:rPr lang="en-GB" smtClean="0"/>
              <a:t>04/07/2022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C9278-6852-4E11-98D4-3E22BE7974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91064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A1C86-8046-4536-A64A-13A85C8BDE10}" type="datetimeFigureOut">
              <a:rPr lang="en-GB" smtClean="0"/>
              <a:t>04/07/2022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C9278-6852-4E11-98D4-3E22BE7974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866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6A1C86-8046-4536-A64A-13A85C8BDE10}" type="datetimeFigureOut">
              <a:rPr lang="en-GB" smtClean="0"/>
              <a:t>04/07/2022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CC9278-6852-4E11-98D4-3E22BE7974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4961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1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2728" y="930779"/>
            <a:ext cx="10834254" cy="2992437"/>
          </a:xfrm>
        </p:spPr>
        <p:txBody>
          <a:bodyPr>
            <a:normAutofit fontScale="90000"/>
          </a:bodyPr>
          <a:lstStyle/>
          <a:p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/>
            </a:br>
            <a:br>
              <a:rPr lang="en-GB" b="1" dirty="0"/>
            </a:br>
            <a:br>
              <a:rPr lang="en-GB" b="1" dirty="0"/>
            </a:br>
            <a:r>
              <a:rPr lang="en-GB" b="1" dirty="0">
                <a:latin typeface="+mn-lt"/>
              </a:rPr>
              <a:t>Functional Skills English and Maths</a:t>
            </a:r>
            <a:endParaRPr lang="en-GB" sz="4900" dirty="0">
              <a:latin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2809" y="223259"/>
            <a:ext cx="2902186" cy="141504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68950" y="4037228"/>
            <a:ext cx="3727770" cy="2087551"/>
          </a:xfrm>
          <a:prstGeom prst="rect">
            <a:avLst/>
          </a:prstGeom>
        </p:spPr>
      </p:pic>
      <p:pic>
        <p:nvPicPr>
          <p:cNvPr id="1032" name="Picture 8" descr="Legacy Functional Skills English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3576" y="4037228"/>
            <a:ext cx="4145374" cy="2327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723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59"/>
    </mc:Choice>
    <mc:Fallback xmlns="">
      <p:transition spd="slow" advTm="305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02616" y="5482221"/>
            <a:ext cx="9144000" cy="863060"/>
          </a:xfrm>
        </p:spPr>
        <p:txBody>
          <a:bodyPr>
            <a:normAutofit/>
          </a:bodyPr>
          <a:lstStyle/>
          <a:p>
            <a:r>
              <a:rPr lang="en-GB" sz="4000" b="1" dirty="0"/>
              <a:t>The English and Maths Team</a:t>
            </a:r>
          </a:p>
          <a:p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101" y="1388736"/>
            <a:ext cx="1215389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400" b="1" dirty="0"/>
              <a:t>Welcome to Functional Skills English and Maths </a:t>
            </a:r>
            <a:endParaRPr lang="en-GB" sz="4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7679" y="2430040"/>
            <a:ext cx="1940210" cy="23620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8371" y="2425038"/>
            <a:ext cx="1968791" cy="23625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0713" y="2427792"/>
            <a:ext cx="1924834" cy="23620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634" y="268961"/>
            <a:ext cx="2479964" cy="1209175"/>
          </a:xfrm>
          <a:prstGeom prst="rect">
            <a:avLst/>
          </a:prstGeom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83245ACF-7031-4ECD-8982-741298D033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009986" y="2425038"/>
            <a:ext cx="1611796" cy="23625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Rectangle 1"/>
          <p:cNvSpPr/>
          <p:nvPr/>
        </p:nvSpPr>
        <p:spPr>
          <a:xfrm>
            <a:off x="1436402" y="4951557"/>
            <a:ext cx="2022764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Laura Brewin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953228" y="4928876"/>
            <a:ext cx="2144857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Sophie Hayman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459166" y="4937701"/>
            <a:ext cx="2144857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Hannah Bishop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808371" y="4942731"/>
            <a:ext cx="2022764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Tazeen Shamsi</a:t>
            </a:r>
          </a:p>
        </p:txBody>
      </p:sp>
    </p:spTree>
    <p:extLst>
      <p:ext uri="{BB962C8B-B14F-4D97-AF65-F5344CB8AC3E}">
        <p14:creationId xmlns:p14="http://schemas.microsoft.com/office/powerpoint/2010/main" val="3139333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963"/>
    </mc:Choice>
    <mc:Fallback xmlns="">
      <p:transition spd="slow" advTm="8963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MSS: June 20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5909" y="1543007"/>
            <a:ext cx="2867891" cy="34784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84802"/>
          </a:xfrm>
        </p:spPr>
        <p:txBody>
          <a:bodyPr/>
          <a:lstStyle/>
          <a:p>
            <a:r>
              <a:rPr lang="en-GB" b="1" dirty="0">
                <a:latin typeface="+mn-lt"/>
              </a:rPr>
              <a:t>What are Functional Skills qualifications?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9654" y="1543007"/>
            <a:ext cx="7349836" cy="469192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sz="4300" dirty="0"/>
              <a:t>The UK government developed Functional skills qualifications in English and maths for post-16 and adult learners.  </a:t>
            </a:r>
          </a:p>
          <a:p>
            <a:pPr marL="0" indent="0">
              <a:buNone/>
            </a:pPr>
            <a:endParaRPr lang="en-GB" sz="4300" dirty="0"/>
          </a:p>
          <a:p>
            <a:pPr marL="0" indent="0">
              <a:buNone/>
            </a:pPr>
            <a:r>
              <a:rPr lang="en-GB" sz="4300" dirty="0"/>
              <a:t>The qualifications are designed to give you the literacy and numeracy skills you need for your daily life, your studies and future employment.</a:t>
            </a:r>
          </a:p>
          <a:p>
            <a:pPr marL="0" indent="0">
              <a:buNone/>
            </a:pP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1916740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220"/>
    </mc:Choice>
    <mc:Fallback xmlns="">
      <p:transition spd="slow" advTm="1822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84802"/>
          </a:xfrm>
        </p:spPr>
        <p:txBody>
          <a:bodyPr/>
          <a:lstStyle/>
          <a:p>
            <a:r>
              <a:rPr lang="en-GB" b="1" dirty="0">
                <a:latin typeface="+mn-lt"/>
              </a:rPr>
              <a:t>This course is right for you if..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1218" y="1382279"/>
            <a:ext cx="7349836" cy="469192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sz="4000" dirty="0"/>
          </a:p>
          <a:p>
            <a:pPr marL="0" indent="0">
              <a:buNone/>
            </a:pPr>
            <a:endParaRPr lang="en-GB" sz="40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838200" y="1382279"/>
            <a:ext cx="7349836" cy="457517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4000" dirty="0"/>
              <a:t>you gained a grade 1 or 2 in GCSE English Language and/or maths</a:t>
            </a:r>
          </a:p>
          <a:p>
            <a:endParaRPr lang="en-GB" sz="4000" dirty="0"/>
          </a:p>
          <a:p>
            <a:r>
              <a:rPr lang="en-GB" sz="4000" dirty="0"/>
              <a:t>you have no qualifications in English or maths</a:t>
            </a:r>
          </a:p>
          <a:p>
            <a:endParaRPr lang="en-GB" sz="4000" dirty="0"/>
          </a:p>
          <a:p>
            <a:r>
              <a:rPr lang="en-GB" sz="4000" dirty="0"/>
              <a:t>you have passed Functional Skills English or maths at Entry Level.</a:t>
            </a:r>
          </a:p>
        </p:txBody>
      </p:sp>
      <p:pic>
        <p:nvPicPr>
          <p:cNvPr id="8" name="Picture 7" descr="Check Boretto · Free image on Pixabay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7027" y="1944545"/>
            <a:ext cx="3515591" cy="2902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463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588"/>
    </mc:Choice>
    <mc:Fallback xmlns="">
      <p:transition spd="slow" advTm="15588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latin typeface="+mn-lt"/>
              </a:rPr>
              <a:t>What can I do with Functional Skills qualifications?</a:t>
            </a:r>
          </a:p>
        </p:txBody>
      </p:sp>
      <p:pic>
        <p:nvPicPr>
          <p:cNvPr id="5" name="Picture 4" descr="TURNING POTENTIAL INTO REAL SUCCESS | Chris BAMIDEL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7963" y="169718"/>
            <a:ext cx="2604655" cy="2235268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1104418" cy="4838411"/>
          </a:xfrm>
        </p:spPr>
        <p:txBody>
          <a:bodyPr>
            <a:noAutofit/>
          </a:bodyPr>
          <a:lstStyle/>
          <a:p>
            <a:r>
              <a:rPr lang="en-GB" sz="4000" dirty="0"/>
              <a:t>A pass at L1 Functional Skills English and/or maths will enable you to progress to a L2 course next year in your chosen subject.</a:t>
            </a:r>
          </a:p>
          <a:p>
            <a:r>
              <a:rPr lang="en-GB" sz="4000" dirty="0"/>
              <a:t>You can progress on to GCSE English and maths at Gateway College if you pass L1 Functional Skills.</a:t>
            </a:r>
          </a:p>
          <a:p>
            <a:r>
              <a:rPr lang="en-GB" sz="4000" dirty="0"/>
              <a:t>Functional Skills qualifications are recognised and valued by employers, apprenticeship providers and  universities. </a:t>
            </a:r>
          </a:p>
        </p:txBody>
      </p:sp>
    </p:spTree>
    <p:extLst>
      <p:ext uri="{BB962C8B-B14F-4D97-AF65-F5344CB8AC3E}">
        <p14:creationId xmlns:p14="http://schemas.microsoft.com/office/powerpoint/2010/main" val="1488228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504"/>
    </mc:Choice>
    <mc:Fallback xmlns="">
      <p:transition spd="slow" advTm="28504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809" y="223259"/>
            <a:ext cx="2902186" cy="141504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15470"/>
            <a:ext cx="10515600" cy="1325563"/>
          </a:xfrm>
        </p:spPr>
        <p:txBody>
          <a:bodyPr/>
          <a:lstStyle/>
          <a:p>
            <a:r>
              <a:rPr lang="en-GB" b="1" dirty="0">
                <a:latin typeface="+mn-lt"/>
              </a:rPr>
              <a:t>Functional Skills </a:t>
            </a:r>
            <a:r>
              <a:rPr lang="en-GB" b="1" dirty="0">
                <a:solidFill>
                  <a:srgbClr val="FF0000"/>
                </a:solidFill>
                <a:latin typeface="+mn-lt"/>
              </a:rPr>
              <a:t>English</a:t>
            </a:r>
            <a:r>
              <a:rPr lang="en-GB" b="1" dirty="0">
                <a:latin typeface="+mn-lt"/>
              </a:rPr>
              <a:t> at Gateway College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669056"/>
            <a:ext cx="10515600" cy="3787162"/>
          </a:xfrm>
        </p:spPr>
        <p:txBody>
          <a:bodyPr/>
          <a:lstStyle/>
          <a:p>
            <a:r>
              <a:rPr lang="en-GB" sz="4000" dirty="0"/>
              <a:t>You will take the E3 or L1 assessment, depending on your initial assessment results and the qualifications you already have.</a:t>
            </a:r>
          </a:p>
          <a:p>
            <a:r>
              <a:rPr lang="en-GB" sz="4000" dirty="0"/>
              <a:t>3 elements: Writing, Reading, Speaking and Listening</a:t>
            </a:r>
          </a:p>
          <a:p>
            <a:r>
              <a:rPr lang="en-GB" sz="4000" dirty="0"/>
              <a:t>4 hours of lessons per week plus homework</a:t>
            </a:r>
          </a:p>
          <a:p>
            <a:endParaRPr lang="en-GB" dirty="0"/>
          </a:p>
        </p:txBody>
      </p:sp>
      <p:pic>
        <p:nvPicPr>
          <p:cNvPr id="5" name="Picture 8" descr="Legacy Functional Skills English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9751" y="183042"/>
            <a:ext cx="2509440" cy="1408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4323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605"/>
    </mc:Choice>
    <mc:Fallback xmlns="">
      <p:transition spd="slow" advTm="20605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809" y="223259"/>
            <a:ext cx="2902186" cy="141504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15470"/>
            <a:ext cx="10515600" cy="1325563"/>
          </a:xfrm>
        </p:spPr>
        <p:txBody>
          <a:bodyPr/>
          <a:lstStyle/>
          <a:p>
            <a:r>
              <a:rPr lang="en-GB" b="1" dirty="0">
                <a:latin typeface="+mn-lt"/>
              </a:rPr>
              <a:t>Functional Skills </a:t>
            </a:r>
            <a:r>
              <a:rPr lang="en-GB" b="1" dirty="0">
                <a:solidFill>
                  <a:srgbClr val="FF0000"/>
                </a:solidFill>
                <a:latin typeface="+mn-lt"/>
              </a:rPr>
              <a:t>English</a:t>
            </a:r>
            <a:r>
              <a:rPr lang="en-GB" b="1" dirty="0">
                <a:latin typeface="+mn-lt"/>
              </a:rPr>
              <a:t> at Gateway College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16838" t="26578" r="16576" b="19546"/>
          <a:stretch/>
        </p:blipFill>
        <p:spPr>
          <a:xfrm>
            <a:off x="1261946" y="2096646"/>
            <a:ext cx="8986024" cy="4567364"/>
          </a:xfrm>
          <a:prstGeom prst="rect">
            <a:avLst/>
          </a:prstGeom>
        </p:spPr>
      </p:pic>
      <p:pic>
        <p:nvPicPr>
          <p:cNvPr id="5" name="Picture 8" descr="Legacy Functional Skills English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9751" y="183042"/>
            <a:ext cx="2509440" cy="1408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3330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394"/>
    </mc:Choice>
    <mc:Fallback xmlns="">
      <p:transition spd="slow" advTm="8394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809" y="223259"/>
            <a:ext cx="2902186" cy="141504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15470"/>
            <a:ext cx="10515600" cy="1325563"/>
          </a:xfrm>
        </p:spPr>
        <p:txBody>
          <a:bodyPr/>
          <a:lstStyle/>
          <a:p>
            <a:r>
              <a:rPr lang="en-GB" b="1" dirty="0">
                <a:latin typeface="+mn-lt"/>
              </a:rPr>
              <a:t>Functional Skills </a:t>
            </a:r>
            <a:r>
              <a:rPr lang="en-GB" b="1" dirty="0">
                <a:solidFill>
                  <a:schemeClr val="accent1"/>
                </a:solidFill>
                <a:latin typeface="+mn-lt"/>
              </a:rPr>
              <a:t>Maths</a:t>
            </a:r>
            <a:r>
              <a:rPr lang="en-GB" b="1" dirty="0">
                <a:latin typeface="+mn-lt"/>
              </a:rPr>
              <a:t> at Gateway College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669056"/>
            <a:ext cx="10515600" cy="3787162"/>
          </a:xfrm>
        </p:spPr>
        <p:txBody>
          <a:bodyPr/>
          <a:lstStyle/>
          <a:p>
            <a:r>
              <a:rPr lang="en-GB" sz="4000" dirty="0"/>
              <a:t>You will take the E3 or L1 assessment, depending on your initial assessment results and the qualifications you already have.</a:t>
            </a:r>
          </a:p>
          <a:p>
            <a:r>
              <a:rPr lang="en-GB" sz="4000" dirty="0">
                <a:ea typeface="Adobe Kaiti Std R" panose="02020400000000000000" pitchFamily="18" charset="-128"/>
                <a:cs typeface="Arial" panose="020B0604020202020204" pitchFamily="34" charset="0"/>
              </a:rPr>
              <a:t>Two assessments taken on the same day: Non -calculator and Calculator</a:t>
            </a:r>
          </a:p>
          <a:p>
            <a:r>
              <a:rPr lang="en-GB" sz="4000" dirty="0"/>
              <a:t>4 hours of lessons per week plus homework</a:t>
            </a:r>
          </a:p>
          <a:p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r="19140"/>
          <a:stretch/>
        </p:blipFill>
        <p:spPr>
          <a:xfrm>
            <a:off x="9947677" y="223259"/>
            <a:ext cx="1994941" cy="1381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774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509"/>
    </mc:Choice>
    <mc:Fallback xmlns="">
      <p:transition spd="slow" advTm="20509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236" y="277716"/>
            <a:ext cx="2357166" cy="114930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8136" y="472207"/>
            <a:ext cx="6302564" cy="447501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330036" y="5278582"/>
            <a:ext cx="893387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Any questions?  Please get in touch with a member of the English and Maths team.  </a:t>
            </a:r>
          </a:p>
        </p:txBody>
      </p:sp>
    </p:spTree>
    <p:extLst>
      <p:ext uri="{BB962C8B-B14F-4D97-AF65-F5344CB8AC3E}">
        <p14:creationId xmlns:p14="http://schemas.microsoft.com/office/powerpoint/2010/main" val="1888604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58"/>
    </mc:Choice>
    <mc:Fallback xmlns="">
      <p:transition spd="slow" advTm="5058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</TotalTime>
  <Words>311</Words>
  <Application>Microsoft Office PowerPoint</Application>
  <PresentationFormat>Widescreen</PresentationFormat>
  <Paragraphs>32</Paragraphs>
  <Slides>9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Comic Sans MS</vt:lpstr>
      <vt:lpstr>Office Theme</vt:lpstr>
      <vt:lpstr>      Functional Skills English and Maths</vt:lpstr>
      <vt:lpstr>PowerPoint Presentation</vt:lpstr>
      <vt:lpstr>What are Functional Skills qualifications?</vt:lpstr>
      <vt:lpstr>This course is right for you if..</vt:lpstr>
      <vt:lpstr>What can I do with Functional Skills qualifications?</vt:lpstr>
      <vt:lpstr>Functional Skills English at Gateway College</vt:lpstr>
      <vt:lpstr>Functional Skills English at Gateway College</vt:lpstr>
      <vt:lpstr>Functional Skills Maths at Gateway College</vt:lpstr>
      <vt:lpstr>PowerPoint Presentation</vt:lpstr>
    </vt:vector>
  </TitlesOfParts>
  <Company>Gateway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Open Morning 2020  Functional Skills English and Maths</dc:title>
  <dc:creator>Laura Brewin</dc:creator>
  <cp:lastModifiedBy>Hinal Makwana</cp:lastModifiedBy>
  <cp:revision>17</cp:revision>
  <dcterms:created xsi:type="dcterms:W3CDTF">2020-11-10T12:13:49Z</dcterms:created>
  <dcterms:modified xsi:type="dcterms:W3CDTF">2022-07-04T10:42:25Z</dcterms:modified>
</cp:coreProperties>
</file>